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wdp" ContentType="image/vnd.ms-photo"/>
  <Default Extension="png" ContentType="image/png"/>
  <Default Extension="rels" ContentType="application/vnd.openxmlformats-package.relationships+xml"/>
  <Override PartName="/customXml/itemProps8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417" r:id="rId3"/>
    <p:sldId id="453" r:id="rId4"/>
    <p:sldId id="413" r:id="rId5"/>
    <p:sldId id="426" r:id="rId6"/>
    <p:sldId id="436" r:id="rId7"/>
    <p:sldId id="483" r:id="rId8"/>
    <p:sldId id="471" r:id="rId9"/>
    <p:sldId id="435" r:id="rId10"/>
    <p:sldId id="446" r:id="rId11"/>
    <p:sldId id="501" r:id="rId12"/>
    <p:sldId id="502" r:id="rId13"/>
    <p:sldId id="503" r:id="rId14"/>
    <p:sldId id="478" r:id="rId15"/>
    <p:sldId id="438" r:id="rId16"/>
    <p:sldId id="504" r:id="rId17"/>
    <p:sldId id="505" r:id="rId18"/>
    <p:sldId id="490" r:id="rId19"/>
    <p:sldId id="506" r:id="rId20"/>
    <p:sldId id="482" r:id="rId21"/>
    <p:sldId id="465" r:id="rId22"/>
    <p:sldId id="507" r:id="rId23"/>
    <p:sldId id="508" r:id="rId24"/>
    <p:sldId id="481" r:id="rId25"/>
    <p:sldId id="498" r:id="rId26"/>
    <p:sldId id="500" r:id="rId27"/>
    <p:sldId id="433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BD934E"/>
    <a:srgbClr val="4E753B"/>
    <a:srgbClr val="DCDCDC"/>
    <a:srgbClr val="2E4523"/>
    <a:srgbClr val="06275E"/>
    <a:srgbClr val="0B3774"/>
    <a:srgbClr val="B88F4D"/>
    <a:srgbClr val="FFFFFF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6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904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219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customXml" Target="../customXml/item1.xml"/><Relationship Id="rId33" Type="http://schemas.openxmlformats.org/officeDocument/2006/relationships/customXmlProps" Target="../customXml/itemProps8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1.jpe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2.jpeg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 descr="ppt_画板 1 副本 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635" y="-1905"/>
            <a:ext cx="12192635" cy="68599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 descr="ppt_画板 1 副本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202160" cy="68586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/>
          <p:cNvPicPr>
            <a:picLocks noChangeAspect="1"/>
          </p:cNvPicPr>
          <p:nvPr userDrawn="1"/>
        </p:nvPicPr>
        <p:blipFill rotWithShape="1">
          <a:blip r:embed="rId2"/>
          <a:srcRect r="39086"/>
          <a:stretch>
            <a:fillRect/>
          </a:stretch>
        </p:blipFill>
        <p:spPr>
          <a:xfrm>
            <a:off x="-161944" y="-252730"/>
            <a:ext cx="1614844" cy="1751330"/>
          </a:xfrm>
          <a:prstGeom prst="rect">
            <a:avLst/>
          </a:prstGeom>
        </p:spPr>
      </p:pic>
      <p:grpSp>
        <p:nvGrpSpPr>
          <p:cNvPr id="12" name="组合 11"/>
          <p:cNvGrpSpPr/>
          <p:nvPr userDrawn="1"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11000">
                <a:srgbClr val="BD934E">
                  <a:alpha val="0"/>
                </a:srgbClr>
              </a:gs>
              <a:gs pos="100000">
                <a:srgbClr val="BD934E">
                  <a:alpha val="30000"/>
                </a:srgbClr>
              </a:gs>
            </a:gsLst>
            <a:lin ang="5400000" scaled="0"/>
          </a:gradFill>
        </p:grpSpPr>
        <p:grpSp>
          <p:nvGrpSpPr>
            <p:cNvPr id="13" name="Group 205"/>
            <p:cNvGrpSpPr/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16" name="Line 5"/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6"/>
              <p:cNvSpPr/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7"/>
              <p:cNvSpPr/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8"/>
              <p:cNvSpPr/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9"/>
              <p:cNvSpPr/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10"/>
              <p:cNvSpPr/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11"/>
              <p:cNvSpPr/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12"/>
              <p:cNvSpPr/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13"/>
              <p:cNvSpPr/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14"/>
              <p:cNvSpPr/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15"/>
              <p:cNvSpPr/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16"/>
              <p:cNvSpPr/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17"/>
              <p:cNvSpPr/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18"/>
              <p:cNvSpPr/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19"/>
              <p:cNvSpPr/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20"/>
              <p:cNvSpPr/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21"/>
              <p:cNvSpPr/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22"/>
              <p:cNvSpPr/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23"/>
              <p:cNvSpPr/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24"/>
              <p:cNvSpPr/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25"/>
              <p:cNvSpPr/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26"/>
              <p:cNvSpPr/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27"/>
              <p:cNvSpPr/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28"/>
              <p:cNvSpPr/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29"/>
              <p:cNvSpPr/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30"/>
              <p:cNvSpPr/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31"/>
              <p:cNvSpPr/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32"/>
              <p:cNvSpPr/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33"/>
              <p:cNvSpPr/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34"/>
              <p:cNvSpPr/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35"/>
              <p:cNvSpPr/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36"/>
              <p:cNvSpPr/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37"/>
              <p:cNvSpPr/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38"/>
              <p:cNvSpPr/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39"/>
              <p:cNvSpPr/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40"/>
              <p:cNvSpPr/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41"/>
              <p:cNvSpPr/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42"/>
              <p:cNvSpPr/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43"/>
              <p:cNvSpPr/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44"/>
              <p:cNvSpPr/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45"/>
              <p:cNvSpPr/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46"/>
              <p:cNvSpPr/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47"/>
              <p:cNvSpPr/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48"/>
              <p:cNvSpPr/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49"/>
              <p:cNvSpPr/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50"/>
              <p:cNvSpPr/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51"/>
              <p:cNvSpPr/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52"/>
              <p:cNvSpPr/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53"/>
              <p:cNvSpPr/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54"/>
              <p:cNvSpPr/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55"/>
              <p:cNvSpPr/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56"/>
              <p:cNvSpPr/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57"/>
              <p:cNvSpPr/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58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59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60"/>
              <p:cNvSpPr/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61"/>
              <p:cNvSpPr/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62"/>
              <p:cNvSpPr/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63"/>
              <p:cNvSpPr/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64"/>
              <p:cNvSpPr/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65"/>
              <p:cNvSpPr/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66"/>
              <p:cNvSpPr/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67"/>
              <p:cNvSpPr/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68"/>
              <p:cNvSpPr/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69"/>
              <p:cNvSpPr/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70"/>
              <p:cNvSpPr/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71"/>
              <p:cNvSpPr/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72"/>
              <p:cNvSpPr/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73"/>
              <p:cNvSpPr/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74"/>
              <p:cNvSpPr/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75"/>
              <p:cNvSpPr/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76"/>
              <p:cNvSpPr/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77"/>
              <p:cNvSpPr/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78"/>
              <p:cNvSpPr/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79"/>
              <p:cNvSpPr/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80"/>
              <p:cNvSpPr/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81"/>
              <p:cNvSpPr/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82"/>
              <p:cNvSpPr/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83"/>
              <p:cNvSpPr/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84"/>
              <p:cNvSpPr/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85"/>
              <p:cNvSpPr/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86"/>
              <p:cNvSpPr/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87"/>
              <p:cNvSpPr/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88"/>
              <p:cNvSpPr/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89"/>
              <p:cNvSpPr/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90"/>
              <p:cNvSpPr/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91"/>
              <p:cNvSpPr/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92"/>
              <p:cNvSpPr/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93"/>
              <p:cNvSpPr/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94"/>
              <p:cNvSpPr/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95"/>
              <p:cNvSpPr/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96"/>
              <p:cNvSpPr/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97"/>
              <p:cNvSpPr/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98"/>
              <p:cNvSpPr/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99"/>
              <p:cNvSpPr/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100"/>
              <p:cNvSpPr/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101"/>
              <p:cNvSpPr/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102"/>
              <p:cNvSpPr/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103"/>
              <p:cNvSpPr/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104"/>
              <p:cNvSpPr/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105"/>
              <p:cNvSpPr/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106"/>
              <p:cNvSpPr/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107"/>
              <p:cNvSpPr/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108"/>
              <p:cNvSpPr/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109"/>
              <p:cNvSpPr/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110"/>
              <p:cNvSpPr/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111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112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113"/>
              <p:cNvSpPr/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14"/>
              <p:cNvSpPr/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15"/>
              <p:cNvSpPr/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16"/>
              <p:cNvSpPr/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17"/>
              <p:cNvSpPr/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18"/>
              <p:cNvSpPr/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19"/>
              <p:cNvSpPr/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20"/>
              <p:cNvSpPr/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21"/>
              <p:cNvSpPr/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22"/>
              <p:cNvSpPr/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23"/>
              <p:cNvSpPr/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24"/>
              <p:cNvSpPr/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25"/>
              <p:cNvSpPr/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26"/>
              <p:cNvSpPr/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27"/>
              <p:cNvSpPr/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28"/>
              <p:cNvSpPr/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29"/>
              <p:cNvSpPr/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30"/>
              <p:cNvSpPr/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31"/>
              <p:cNvSpPr/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32"/>
              <p:cNvSpPr/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33"/>
              <p:cNvSpPr/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34"/>
              <p:cNvSpPr/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35"/>
              <p:cNvSpPr/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36"/>
              <p:cNvSpPr/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37"/>
              <p:cNvSpPr/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38"/>
              <p:cNvSpPr/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39"/>
              <p:cNvSpPr/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40"/>
              <p:cNvSpPr/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41"/>
              <p:cNvSpPr/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42"/>
              <p:cNvSpPr/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43"/>
              <p:cNvSpPr/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44"/>
              <p:cNvSpPr/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45"/>
              <p:cNvSpPr/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46"/>
              <p:cNvSpPr/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47"/>
              <p:cNvSpPr/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48"/>
              <p:cNvSpPr/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49"/>
              <p:cNvSpPr/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50"/>
              <p:cNvSpPr/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51"/>
              <p:cNvSpPr/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52"/>
              <p:cNvSpPr/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53"/>
              <p:cNvSpPr/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54"/>
              <p:cNvSpPr/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55"/>
              <p:cNvSpPr/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56"/>
              <p:cNvSpPr/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57"/>
              <p:cNvSpPr/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58"/>
              <p:cNvSpPr/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59"/>
              <p:cNvSpPr/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60"/>
              <p:cNvSpPr/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61"/>
              <p:cNvSpPr/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62"/>
              <p:cNvSpPr/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63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64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65"/>
              <p:cNvSpPr/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66"/>
              <p:cNvSpPr/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67"/>
              <p:cNvSpPr/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68"/>
              <p:cNvSpPr/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69"/>
              <p:cNvSpPr/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70"/>
              <p:cNvSpPr/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71"/>
              <p:cNvSpPr/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72"/>
              <p:cNvSpPr/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73"/>
              <p:cNvSpPr/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74"/>
              <p:cNvSpPr/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75"/>
              <p:cNvSpPr/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76"/>
              <p:cNvSpPr/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77"/>
              <p:cNvSpPr/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78"/>
              <p:cNvSpPr/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79"/>
              <p:cNvSpPr/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80"/>
              <p:cNvSpPr/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81"/>
              <p:cNvSpPr/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82"/>
              <p:cNvSpPr/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83"/>
              <p:cNvSpPr/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84"/>
              <p:cNvSpPr/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85"/>
              <p:cNvSpPr/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86"/>
              <p:cNvSpPr/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87"/>
              <p:cNvSpPr/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88"/>
              <p:cNvSpPr/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89"/>
              <p:cNvSpPr/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90"/>
              <p:cNvSpPr/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91"/>
              <p:cNvSpPr/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92"/>
              <p:cNvSpPr/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93"/>
              <p:cNvSpPr/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94"/>
              <p:cNvSpPr/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95"/>
              <p:cNvSpPr/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96"/>
              <p:cNvSpPr/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97"/>
              <p:cNvSpPr/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98"/>
              <p:cNvSpPr/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99"/>
              <p:cNvSpPr/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200"/>
              <p:cNvSpPr/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201"/>
              <p:cNvSpPr/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202"/>
              <p:cNvSpPr/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203"/>
              <p:cNvSpPr/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204"/>
              <p:cNvSpPr/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6" name="Freeform 206"/>
            <p:cNvSpPr/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07"/>
            <p:cNvSpPr/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208"/>
            <p:cNvSpPr/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09"/>
            <p:cNvSpPr/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10"/>
            <p:cNvSpPr/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1"/>
            <p:cNvSpPr/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12"/>
            <p:cNvSpPr/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13"/>
            <p:cNvSpPr/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14"/>
            <p:cNvSpPr/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15"/>
            <p:cNvSpPr/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16"/>
            <p:cNvSpPr/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17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18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19"/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20"/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21"/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22"/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23"/>
            <p:cNvSpPr/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24"/>
            <p:cNvSpPr/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25"/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26"/>
            <p:cNvSpPr/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27"/>
            <p:cNvSpPr/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28"/>
            <p:cNvSpPr/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29"/>
            <p:cNvSpPr/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30"/>
            <p:cNvSpPr/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31"/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32"/>
            <p:cNvSpPr/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33"/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34"/>
            <p:cNvSpPr/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35"/>
            <p:cNvSpPr/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36"/>
            <p:cNvSpPr/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37"/>
            <p:cNvSpPr/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38"/>
            <p:cNvSpPr/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39"/>
            <p:cNvSpPr/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40"/>
            <p:cNvSpPr/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41"/>
            <p:cNvSpPr/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42"/>
            <p:cNvSpPr/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43"/>
            <p:cNvSpPr/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44"/>
            <p:cNvSpPr/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45"/>
            <p:cNvSpPr/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46"/>
            <p:cNvSpPr/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47"/>
            <p:cNvSpPr/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48"/>
            <p:cNvSpPr/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49"/>
            <p:cNvSpPr/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50"/>
            <p:cNvSpPr/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51"/>
            <p:cNvSpPr/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52"/>
            <p:cNvSpPr/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53"/>
            <p:cNvSpPr/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54"/>
            <p:cNvSpPr/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55"/>
            <p:cNvSpPr/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56"/>
            <p:cNvSpPr/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57"/>
            <p:cNvSpPr/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58"/>
            <p:cNvSpPr/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59"/>
            <p:cNvSpPr/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60"/>
            <p:cNvSpPr/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61"/>
            <p:cNvSpPr/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62"/>
            <p:cNvSpPr/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63"/>
            <p:cNvSpPr/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64"/>
            <p:cNvSpPr/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65"/>
            <p:cNvSpPr/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66"/>
            <p:cNvSpPr/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67"/>
            <p:cNvSpPr/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68"/>
            <p:cNvSpPr/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69"/>
            <p:cNvSpPr/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70"/>
            <p:cNvSpPr/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71"/>
            <p:cNvSpPr/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72"/>
            <p:cNvSpPr/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73"/>
            <p:cNvSpPr/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74"/>
            <p:cNvSpPr/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75"/>
            <p:cNvSpPr/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76"/>
            <p:cNvSpPr/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77"/>
            <p:cNvSpPr/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78"/>
            <p:cNvSpPr/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79"/>
            <p:cNvSpPr/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80"/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81"/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82"/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83"/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84"/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85"/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86"/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87"/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88"/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89"/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90"/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91"/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92"/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93"/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94"/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95"/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96"/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97"/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98"/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99"/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300"/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301"/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302"/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303"/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304"/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05"/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gradFill>
          <a:gsLst>
            <a:gs pos="0">
              <a:srgbClr val="1C3193"/>
            </a:gs>
            <a:gs pos="100000">
              <a:srgbClr val="10132F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logo-0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Font typeface="Arial" panose="020B0604020202020204" pitchFamily="34" charset="0"/>
              <a:buNone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buFont typeface="Arial" panose="020B0604020202020204" pitchFamily="34" charset="0"/>
              <a:buChar char="●"/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55.xml"/><Relationship Id="rId17" Type="http://schemas.openxmlformats.org/officeDocument/2006/relationships/tags" Target="../tags/tag54.xml"/><Relationship Id="rId16" Type="http://schemas.openxmlformats.org/officeDocument/2006/relationships/tags" Target="../tags/tag53.xml"/><Relationship Id="rId15" Type="http://schemas.openxmlformats.org/officeDocument/2006/relationships/tags" Target="../tags/tag52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56.xml"/><Relationship Id="rId7" Type="http://schemas.microsoft.com/office/2007/relationships/hdphoto" Target="../media/image10.wdp"/><Relationship Id="rId6" Type="http://schemas.openxmlformats.org/officeDocument/2006/relationships/image" Target="../media/image9.png"/><Relationship Id="rId5" Type="http://schemas.microsoft.com/office/2007/relationships/hdphoto" Target="../media/image8.wdp"/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4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6.xml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7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8.xml"/><Relationship Id="rId1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79.xml"/><Relationship Id="rId1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tags" Target="../tags/tag80.xml"/><Relationship Id="rId7" Type="http://schemas.openxmlformats.org/officeDocument/2006/relationships/image" Target="../media/image38.png"/><Relationship Id="rId6" Type="http://schemas.microsoft.com/office/2007/relationships/hdphoto" Target="../media/image10.wdp"/><Relationship Id="rId5" Type="http://schemas.openxmlformats.org/officeDocument/2006/relationships/image" Target="../media/image9.png"/><Relationship Id="rId4" Type="http://schemas.microsoft.com/office/2007/relationships/hdphoto" Target="../media/image8.wdp"/><Relationship Id="rId3" Type="http://schemas.openxmlformats.org/officeDocument/2006/relationships/image" Target="../media/image7.png"/><Relationship Id="rId2" Type="http://schemas.microsoft.com/office/2007/relationships/hdphoto" Target="../media/image6.wdp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64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65.xml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66.xml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67.xml"/><Relationship Id="rId2" Type="http://schemas.openxmlformats.org/officeDocument/2006/relationships/image" Target="../media/image16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tags" Target="../tags/tag68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/>
            <p:cNvGrpSpPr/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/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6"/>
              <p:cNvSpPr/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7"/>
              <p:cNvSpPr/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8"/>
              <p:cNvSpPr/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9"/>
              <p:cNvSpPr/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0"/>
              <p:cNvSpPr/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1"/>
              <p:cNvSpPr/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2"/>
              <p:cNvSpPr/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3"/>
              <p:cNvSpPr/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4"/>
              <p:cNvSpPr/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5"/>
              <p:cNvSpPr/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6"/>
              <p:cNvSpPr/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7"/>
              <p:cNvSpPr/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18"/>
              <p:cNvSpPr/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19"/>
              <p:cNvSpPr/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20"/>
              <p:cNvSpPr/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1"/>
              <p:cNvSpPr/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22"/>
              <p:cNvSpPr/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23"/>
              <p:cNvSpPr/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24"/>
              <p:cNvSpPr/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25"/>
              <p:cNvSpPr/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26"/>
              <p:cNvSpPr/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27"/>
              <p:cNvSpPr/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28"/>
              <p:cNvSpPr/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29"/>
              <p:cNvSpPr/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30"/>
              <p:cNvSpPr/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31"/>
              <p:cNvSpPr/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32"/>
              <p:cNvSpPr/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33"/>
              <p:cNvSpPr/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34"/>
              <p:cNvSpPr/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35"/>
              <p:cNvSpPr/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36"/>
              <p:cNvSpPr/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37"/>
              <p:cNvSpPr/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38"/>
              <p:cNvSpPr/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39"/>
              <p:cNvSpPr/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40"/>
              <p:cNvSpPr/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41"/>
              <p:cNvSpPr/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42"/>
              <p:cNvSpPr/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43"/>
              <p:cNvSpPr/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44"/>
              <p:cNvSpPr/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45"/>
              <p:cNvSpPr/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46"/>
              <p:cNvSpPr/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47"/>
              <p:cNvSpPr/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48"/>
              <p:cNvSpPr/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49"/>
              <p:cNvSpPr/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50"/>
              <p:cNvSpPr/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51"/>
              <p:cNvSpPr/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52"/>
              <p:cNvSpPr/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53"/>
              <p:cNvSpPr/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54"/>
              <p:cNvSpPr/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55"/>
              <p:cNvSpPr/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56"/>
              <p:cNvSpPr/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57"/>
              <p:cNvSpPr/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58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59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60"/>
              <p:cNvSpPr/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61"/>
              <p:cNvSpPr/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62"/>
              <p:cNvSpPr/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63"/>
              <p:cNvSpPr/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64"/>
              <p:cNvSpPr/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65"/>
              <p:cNvSpPr/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66"/>
              <p:cNvSpPr/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67"/>
              <p:cNvSpPr/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68"/>
              <p:cNvSpPr/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69"/>
              <p:cNvSpPr/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70"/>
              <p:cNvSpPr/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71"/>
              <p:cNvSpPr/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72"/>
              <p:cNvSpPr/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73"/>
              <p:cNvSpPr/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74"/>
              <p:cNvSpPr/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75"/>
              <p:cNvSpPr/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76"/>
              <p:cNvSpPr/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77"/>
              <p:cNvSpPr/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78"/>
              <p:cNvSpPr/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79"/>
              <p:cNvSpPr/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80"/>
              <p:cNvSpPr/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81"/>
              <p:cNvSpPr/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82"/>
              <p:cNvSpPr/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83"/>
              <p:cNvSpPr/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84"/>
              <p:cNvSpPr/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85"/>
              <p:cNvSpPr/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86"/>
              <p:cNvSpPr/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87"/>
              <p:cNvSpPr/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88"/>
              <p:cNvSpPr/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89"/>
              <p:cNvSpPr/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90"/>
              <p:cNvSpPr/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91"/>
              <p:cNvSpPr/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92"/>
              <p:cNvSpPr/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93"/>
              <p:cNvSpPr/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94"/>
              <p:cNvSpPr/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95"/>
              <p:cNvSpPr/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96"/>
              <p:cNvSpPr/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97"/>
              <p:cNvSpPr/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98"/>
              <p:cNvSpPr/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99"/>
              <p:cNvSpPr/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100"/>
              <p:cNvSpPr/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01"/>
              <p:cNvSpPr/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02"/>
              <p:cNvSpPr/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03"/>
              <p:cNvSpPr/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04"/>
              <p:cNvSpPr/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05"/>
              <p:cNvSpPr/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06"/>
              <p:cNvSpPr/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07"/>
              <p:cNvSpPr/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08"/>
              <p:cNvSpPr/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09"/>
              <p:cNvSpPr/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10"/>
              <p:cNvSpPr/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11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12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13"/>
              <p:cNvSpPr/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14"/>
              <p:cNvSpPr/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15"/>
              <p:cNvSpPr/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16"/>
              <p:cNvSpPr/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17"/>
              <p:cNvSpPr/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18"/>
              <p:cNvSpPr/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19"/>
              <p:cNvSpPr/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20"/>
              <p:cNvSpPr/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21"/>
              <p:cNvSpPr/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22"/>
              <p:cNvSpPr/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23"/>
              <p:cNvSpPr/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24"/>
              <p:cNvSpPr/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25"/>
              <p:cNvSpPr/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26"/>
              <p:cNvSpPr/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27"/>
              <p:cNvSpPr/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28"/>
              <p:cNvSpPr/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29"/>
              <p:cNvSpPr/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30"/>
              <p:cNvSpPr/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31"/>
              <p:cNvSpPr/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32"/>
              <p:cNvSpPr/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33"/>
              <p:cNvSpPr/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34"/>
              <p:cNvSpPr/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35"/>
              <p:cNvSpPr/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36"/>
              <p:cNvSpPr/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37"/>
              <p:cNvSpPr/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38"/>
              <p:cNvSpPr/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39"/>
              <p:cNvSpPr/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40"/>
              <p:cNvSpPr/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41"/>
              <p:cNvSpPr/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42"/>
              <p:cNvSpPr/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43"/>
              <p:cNvSpPr/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44"/>
              <p:cNvSpPr/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45"/>
              <p:cNvSpPr/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46"/>
              <p:cNvSpPr/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47"/>
              <p:cNvSpPr/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48"/>
              <p:cNvSpPr/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49"/>
              <p:cNvSpPr/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50"/>
              <p:cNvSpPr/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51"/>
              <p:cNvSpPr/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52"/>
              <p:cNvSpPr/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53"/>
              <p:cNvSpPr/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54"/>
              <p:cNvSpPr/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55"/>
              <p:cNvSpPr/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56"/>
              <p:cNvSpPr/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57"/>
              <p:cNvSpPr/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58"/>
              <p:cNvSpPr/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59"/>
              <p:cNvSpPr/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60"/>
              <p:cNvSpPr/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61"/>
              <p:cNvSpPr/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62"/>
              <p:cNvSpPr/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63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64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65"/>
              <p:cNvSpPr/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66"/>
              <p:cNvSpPr/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67"/>
              <p:cNvSpPr/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68"/>
              <p:cNvSpPr/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69"/>
              <p:cNvSpPr/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70"/>
              <p:cNvSpPr/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71"/>
              <p:cNvSpPr/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72"/>
              <p:cNvSpPr/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73"/>
              <p:cNvSpPr/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74"/>
              <p:cNvSpPr/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75"/>
              <p:cNvSpPr/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76"/>
              <p:cNvSpPr/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77"/>
              <p:cNvSpPr/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78"/>
              <p:cNvSpPr/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79"/>
              <p:cNvSpPr/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80"/>
              <p:cNvSpPr/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81"/>
              <p:cNvSpPr/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82"/>
              <p:cNvSpPr/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83"/>
              <p:cNvSpPr/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84"/>
              <p:cNvSpPr/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85"/>
              <p:cNvSpPr/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86"/>
              <p:cNvSpPr/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87"/>
              <p:cNvSpPr/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88"/>
              <p:cNvSpPr/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89"/>
              <p:cNvSpPr/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90"/>
              <p:cNvSpPr/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91"/>
              <p:cNvSpPr/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92"/>
              <p:cNvSpPr/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93"/>
              <p:cNvSpPr/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94"/>
              <p:cNvSpPr/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95"/>
              <p:cNvSpPr/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96"/>
              <p:cNvSpPr/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97"/>
              <p:cNvSpPr/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198"/>
              <p:cNvSpPr/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199"/>
              <p:cNvSpPr/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200"/>
              <p:cNvSpPr/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201"/>
              <p:cNvSpPr/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202"/>
              <p:cNvSpPr/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203"/>
              <p:cNvSpPr/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204"/>
              <p:cNvSpPr/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9" name="Freeform 206"/>
            <p:cNvSpPr/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7"/>
            <p:cNvSpPr/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08"/>
            <p:cNvSpPr/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09"/>
            <p:cNvSpPr/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10"/>
            <p:cNvSpPr/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11"/>
            <p:cNvSpPr/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12"/>
            <p:cNvSpPr/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13"/>
            <p:cNvSpPr/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14"/>
            <p:cNvSpPr/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15"/>
            <p:cNvSpPr/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16"/>
            <p:cNvSpPr/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17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18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19"/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20"/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21"/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22"/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23"/>
            <p:cNvSpPr/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24"/>
            <p:cNvSpPr/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25"/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26"/>
            <p:cNvSpPr/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27"/>
            <p:cNvSpPr/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28"/>
            <p:cNvSpPr/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29"/>
            <p:cNvSpPr/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30"/>
            <p:cNvSpPr/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31"/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32"/>
            <p:cNvSpPr/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33"/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34"/>
            <p:cNvSpPr/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35"/>
            <p:cNvSpPr/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36"/>
            <p:cNvSpPr/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37"/>
            <p:cNvSpPr/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38"/>
            <p:cNvSpPr/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9"/>
            <p:cNvSpPr/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40"/>
            <p:cNvSpPr/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41"/>
            <p:cNvSpPr/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42"/>
            <p:cNvSpPr/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43"/>
            <p:cNvSpPr/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44"/>
            <p:cNvSpPr/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45"/>
            <p:cNvSpPr/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46"/>
            <p:cNvSpPr/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47"/>
            <p:cNvSpPr/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48"/>
            <p:cNvSpPr/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49"/>
            <p:cNvSpPr/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50"/>
            <p:cNvSpPr/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51"/>
            <p:cNvSpPr/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52"/>
            <p:cNvSpPr/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53"/>
            <p:cNvSpPr/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54"/>
            <p:cNvSpPr/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55"/>
            <p:cNvSpPr/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56"/>
            <p:cNvSpPr/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57"/>
            <p:cNvSpPr/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58"/>
            <p:cNvSpPr/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59"/>
            <p:cNvSpPr/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60"/>
            <p:cNvSpPr/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61"/>
            <p:cNvSpPr/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62"/>
            <p:cNvSpPr/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63"/>
            <p:cNvSpPr/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64"/>
            <p:cNvSpPr/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65"/>
            <p:cNvSpPr/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66"/>
            <p:cNvSpPr/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67"/>
            <p:cNvSpPr/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68"/>
            <p:cNvSpPr/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69"/>
            <p:cNvSpPr/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70"/>
            <p:cNvSpPr/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71"/>
            <p:cNvSpPr/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72"/>
            <p:cNvSpPr/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73"/>
            <p:cNvSpPr/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74"/>
            <p:cNvSpPr/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75"/>
            <p:cNvSpPr/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76"/>
            <p:cNvSpPr/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77"/>
            <p:cNvSpPr/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78"/>
            <p:cNvSpPr/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79"/>
            <p:cNvSpPr/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80"/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81"/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82"/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83"/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84"/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85"/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86"/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87"/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88"/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89"/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90"/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91"/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92"/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293"/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94"/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295"/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296"/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297"/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298"/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99"/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300"/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301"/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302"/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303"/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304"/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305"/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 descr="logo-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212" y="21602"/>
            <a:ext cx="2159844" cy="121211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>
            <a:fillRect/>
          </a:stretch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>
            <a:fillRect/>
          </a:stretch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>
            <a:fillRect/>
          </a:stretch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grpSp>
        <p:nvGrpSpPr>
          <p:cNvPr id="14" name="组合 13"/>
          <p:cNvGrpSpPr/>
          <p:nvPr/>
        </p:nvGrpSpPr>
        <p:grpSpPr>
          <a:xfrm>
            <a:off x="1250958" y="1402200"/>
            <a:ext cx="9980604" cy="1956386"/>
            <a:chOff x="1250958" y="1402200"/>
            <a:chExt cx="9980604" cy="1956386"/>
          </a:xfrm>
        </p:grpSpPr>
        <p:sp>
          <p:nvSpPr>
            <p:cNvPr id="16" name="文本框 15"/>
            <p:cNvSpPr txBox="1"/>
            <p:nvPr/>
          </p:nvSpPr>
          <p:spPr>
            <a:xfrm>
              <a:off x="1250958" y="1402200"/>
              <a:ext cx="9263289" cy="1938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6000" b="1" dirty="0">
                  <a:solidFill>
                    <a:srgbClr val="B88F4D"/>
                  </a:solidFill>
                  <a:latin typeface="楷体" charset="0"/>
                  <a:ea typeface="楷体" charset="0"/>
                  <a:cs typeface="楷体" charset="0"/>
                </a:rPr>
                <a:t>死生之大</a:t>
              </a:r>
              <a:r>
                <a:rPr lang="en-US" altLang="zh-CN" sz="6000" b="1" dirty="0">
                  <a:solidFill>
                    <a:srgbClr val="B88F4D"/>
                  </a:solidFill>
                  <a:latin typeface="楷体" charset="0"/>
                  <a:ea typeface="楷体" charset="0"/>
                  <a:cs typeface="楷体" charset="0"/>
                </a:rPr>
                <a:t>——</a:t>
              </a:r>
              <a:r>
                <a:rPr lang="zh-CN" altLang="en-US" sz="6000" b="1" dirty="0">
                  <a:solidFill>
                    <a:srgbClr val="B88F4D"/>
                  </a:solidFill>
                  <a:latin typeface="楷体" charset="0"/>
                  <a:ea typeface="楷体" charset="0"/>
                  <a:cs typeface="楷体" charset="0"/>
                </a:rPr>
                <a:t>基于死刑数据集的探索性研究</a:t>
              </a:r>
              <a:endParaRPr lang="zh-CN" altLang="en-US" sz="1200" b="1">
                <a:solidFill>
                  <a:srgbClr val="000000"/>
                </a:solidFill>
                <a:latin typeface="楷体" charset="0"/>
                <a:ea typeface="楷体" charset="0"/>
                <a:cs typeface="楷体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085667" y="3051881"/>
              <a:ext cx="9145895" cy="3067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endParaRPr lang="en-US" altLang="zh-CN" sz="1400" dirty="0">
                <a:solidFill>
                  <a:srgbClr val="B88F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 userDrawn="1"/>
        </p:nvSpPr>
        <p:spPr>
          <a:xfrm>
            <a:off x="7015179" y="3407007"/>
            <a:ext cx="3760470" cy="460375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 sz="2400">
                <a:latin typeface="楷体" charset="0"/>
                <a:ea typeface="楷体" charset="0"/>
                <a:cs typeface="楷体" charset="0"/>
              </a:rPr>
              <a:t>罗一逖</a:t>
            </a:r>
            <a:r>
              <a:rPr lang="en-US" altLang="zh-CN" sz="2400">
                <a:latin typeface="楷体" charset="0"/>
                <a:ea typeface="楷体" charset="0"/>
                <a:cs typeface="楷体" charset="0"/>
              </a:rPr>
              <a:t> </a:t>
            </a:r>
            <a:r>
              <a:rPr lang="zh-CN" altLang="en-US" sz="2400">
                <a:latin typeface="楷体" charset="0"/>
                <a:ea typeface="楷体" charset="0"/>
                <a:cs typeface="楷体" charset="0"/>
              </a:rPr>
              <a:t>吴林洁</a:t>
            </a:r>
            <a:r>
              <a:rPr lang="en-US" altLang="zh-CN" sz="2400">
                <a:latin typeface="楷体" charset="0"/>
                <a:ea typeface="楷体" charset="0"/>
                <a:cs typeface="楷体" charset="0"/>
              </a:rPr>
              <a:t> </a:t>
            </a:r>
            <a:r>
              <a:rPr lang="zh-CN" altLang="en-US" sz="2400">
                <a:latin typeface="楷体" charset="0"/>
                <a:ea typeface="楷体" charset="0"/>
                <a:cs typeface="楷体" charset="0"/>
              </a:rPr>
              <a:t>寇琪</a:t>
            </a:r>
            <a:r>
              <a:rPr lang="en-US" altLang="zh-CN" sz="2400">
                <a:latin typeface="楷体" charset="0"/>
                <a:ea typeface="楷体" charset="0"/>
                <a:cs typeface="楷体" charset="0"/>
              </a:rPr>
              <a:t> </a:t>
            </a:r>
            <a:r>
              <a:rPr lang="zh-CN" altLang="en-US" sz="2400">
                <a:latin typeface="楷体" charset="0"/>
                <a:ea typeface="楷体" charset="0"/>
                <a:cs typeface="楷体" charset="0"/>
              </a:rPr>
              <a:t>邰培峻</a:t>
            </a:r>
            <a:endParaRPr lang="zh-CN" altLang="en-US" sz="2400">
              <a:latin typeface="楷体" charset="0"/>
              <a:ea typeface="楷体" charset="0"/>
              <a:cs typeface="楷体" charset="0"/>
            </a:endParaRPr>
          </a:p>
        </p:txBody>
      </p:sp>
    </p:spTree>
    <p:custDataLst>
      <p:tags r:id="rId8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 userDrawn="1"/>
        </p:nvGrpSpPr>
        <p:grpSpPr>
          <a:xfrm>
            <a:off x="303310" y="195801"/>
            <a:ext cx="5168900" cy="1109345"/>
            <a:chOff x="2073" y="1960"/>
            <a:chExt cx="8140" cy="1747"/>
          </a:xfrm>
        </p:grpSpPr>
        <p:pic>
          <p:nvPicPr>
            <p:cNvPr id="6" name="图片 5" descr="upload_post_object_v2_41535693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73" y="1960"/>
              <a:ext cx="160" cy="174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 userDrawn="1"/>
          </p:nvSpPr>
          <p:spPr>
            <a:xfrm>
              <a:off x="2233" y="2012"/>
              <a:ext cx="7980" cy="1695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sz="3200" b="1">
                  <a:cs typeface="Arial" panose="020B0604020202020204" pitchFamily="34" charset="0"/>
                </a:rPr>
                <a:t>4.1</a:t>
              </a:r>
              <a:r>
                <a:rPr lang="zh-CN" altLang="en-US" sz="3200" b="1">
                  <a:cs typeface="Arial" panose="020B0604020202020204" pitchFamily="34" charset="0"/>
                </a:rPr>
                <a:t>、</a:t>
              </a:r>
              <a:endParaRPr lang="en-US" altLang="zh-CN" sz="3200" b="1"/>
            </a:p>
            <a:p>
              <a:r>
                <a:rPr lang="zh-CN" altLang="en-US" sz="3200" b="1"/>
                <a:t>死刑制度的社会歧视性分析</a:t>
              </a:r>
              <a:endParaRPr lang="zh-CN" altLang="en-US" sz="3200" b="1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837650" y="1305159"/>
            <a:ext cx="7315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——</a:t>
            </a:r>
            <a:r>
              <a:rPr lang="zh-CN" altLang="en-US"/>
              <a:t>基于美国死刑记录数据</a:t>
            </a:r>
            <a:endParaRPr lang="zh-CN" altLang="en-US"/>
          </a:p>
        </p:txBody>
      </p:sp>
      <p:pic>
        <p:nvPicPr>
          <p:cNvPr id="10" name="图片 9" descr="upload_post_object_v2_29273797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1595"/>
            <a:ext cx="5847629" cy="1435802"/>
          </a:xfrm>
          <a:prstGeom prst="rect">
            <a:avLst/>
          </a:prstGeom>
        </p:spPr>
      </p:pic>
      <p:pic>
        <p:nvPicPr>
          <p:cNvPr id="4" name="图片 3" descr="upload_post_object_v2_29043157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066" y="1472013"/>
            <a:ext cx="2436019" cy="4970662"/>
          </a:xfrm>
          <a:prstGeom prst="rect">
            <a:avLst/>
          </a:prstGeom>
        </p:spPr>
      </p:pic>
      <p:pic>
        <p:nvPicPr>
          <p:cNvPr id="3" name="图片 2" descr="upload_post_object_v2_18791607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9" y="3778059"/>
            <a:ext cx="3688042" cy="2746284"/>
          </a:xfrm>
          <a:prstGeom prst="rect">
            <a:avLst/>
          </a:prstGeom>
        </p:spPr>
      </p:pic>
      <p:sp>
        <p:nvSpPr>
          <p:cNvPr id="5" name="文本框 4"/>
          <p:cNvSpPr txBox="1"/>
          <p:nvPr userDrawn="1"/>
        </p:nvSpPr>
        <p:spPr>
          <a:xfrm>
            <a:off x="0" y="1472013"/>
            <a:ext cx="24688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/>
              <a:t>种族、</a:t>
            </a:r>
            <a:r>
              <a:rPr lang="zh-CN" altLang="en-US">
                <a:cs typeface="Arial" panose="020B0604020202020204" pitchFamily="34" charset="0"/>
              </a:rPr>
              <a:t>性别的判决分布</a:t>
            </a:r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49573" y="3408497"/>
            <a:ext cx="17830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/>
              <a:t>判决的地域分布</a:t>
            </a:r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7746623" y="1102443"/>
            <a:ext cx="26974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/>
              <a:t>判决的</a:t>
            </a:r>
            <a:r>
              <a:rPr lang="zh-CN" altLang="en-US">
                <a:cs typeface="Arial" panose="020B0604020202020204" pitchFamily="34" charset="0"/>
              </a:rPr>
              <a:t>种族、罪名相关性</a:t>
            </a:r>
            <a:endParaRPr lang="zh-CN" altLang="en-US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3766141" y="3611205"/>
            <a:ext cx="3592844" cy="1541363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/>
              <a:t>卡方检验</a:t>
            </a:r>
            <a:r>
              <a:rPr lang="en-US" altLang="zh-CN"/>
              <a:t> p </a:t>
            </a:r>
            <a:r>
              <a:rPr lang="zh-CN" altLang="en-US"/>
              <a:t>值：</a:t>
            </a:r>
            <a:endParaRPr lang="zh-CN" altLang="en-US"/>
          </a:p>
          <a:p>
            <a:r>
              <a:rPr lang="en-US" altLang="zh-CN"/>
              <a:t>1. </a:t>
            </a:r>
            <a:r>
              <a:rPr lang="zh-CN" altLang="en-US"/>
              <a:t>种族</a:t>
            </a:r>
            <a:r>
              <a:rPr lang="en-US" altLang="zh-CN"/>
              <a:t> </a:t>
            </a:r>
            <a:r>
              <a:rPr lang="zh-CN" altLang="en-US"/>
              <a:t>与</a:t>
            </a:r>
            <a:r>
              <a:rPr lang="en-US" altLang="zh-CN"/>
              <a:t> </a:t>
            </a:r>
            <a:r>
              <a:rPr lang="zh-CN" altLang="en-US"/>
              <a:t>性别：</a:t>
            </a:r>
            <a:r>
              <a:rPr lang="en-US" altLang="zh-CN"/>
              <a:t>0.0159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种族</a:t>
            </a:r>
            <a:r>
              <a:rPr lang="en-US" altLang="zh-CN"/>
              <a:t> </a:t>
            </a:r>
            <a:r>
              <a:rPr lang="zh-CN" altLang="en-US"/>
              <a:t>与</a:t>
            </a:r>
            <a:r>
              <a:rPr lang="en-US" altLang="zh-CN"/>
              <a:t> </a:t>
            </a:r>
            <a:r>
              <a:rPr lang="zh-CN" altLang="en-US"/>
              <a:t>定罪州：</a:t>
            </a:r>
            <a:r>
              <a:rPr lang="en-US" altLang="zh-CN"/>
              <a:t>0.0000e+00</a:t>
            </a:r>
            <a:endParaRPr lang="en-US" altLang="zh-CN"/>
          </a:p>
          <a:p>
            <a:r>
              <a:rPr lang="en-US" altLang="zh-CN"/>
              <a:t>3. </a:t>
            </a:r>
            <a:r>
              <a:rPr lang="zh-CN" altLang="en-US"/>
              <a:t>性别</a:t>
            </a:r>
            <a:r>
              <a:rPr lang="en-US" altLang="zh-CN"/>
              <a:t> </a:t>
            </a:r>
            <a:r>
              <a:rPr lang="zh-CN" altLang="en-US"/>
              <a:t>与</a:t>
            </a:r>
            <a:r>
              <a:rPr lang="en-US" altLang="zh-CN"/>
              <a:t> </a:t>
            </a:r>
            <a:r>
              <a:rPr lang="zh-CN" altLang="en-US"/>
              <a:t>定罪州：</a:t>
            </a:r>
            <a:r>
              <a:rPr lang="en-US" altLang="zh-CN"/>
              <a:t>1.1725e-47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 userDrawn="1"/>
        </p:nvGrpSpPr>
        <p:grpSpPr>
          <a:xfrm>
            <a:off x="303310" y="195801"/>
            <a:ext cx="5168900" cy="1109345"/>
            <a:chOff x="2073" y="1960"/>
            <a:chExt cx="8140" cy="1747"/>
          </a:xfrm>
        </p:grpSpPr>
        <p:pic>
          <p:nvPicPr>
            <p:cNvPr id="6" name="图片 5" descr="upload_post_object_v2_41535693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73" y="1960"/>
              <a:ext cx="160" cy="174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 userDrawn="1"/>
          </p:nvSpPr>
          <p:spPr>
            <a:xfrm>
              <a:off x="2233" y="2012"/>
              <a:ext cx="7980" cy="1695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sz="3200" b="1">
                  <a:cs typeface="Arial" panose="020B0604020202020204" pitchFamily="34" charset="0"/>
                </a:rPr>
                <a:t>4.1</a:t>
              </a:r>
              <a:r>
                <a:rPr lang="zh-CN" altLang="en-US" sz="3200" b="1">
                  <a:cs typeface="Arial" panose="020B0604020202020204" pitchFamily="34" charset="0"/>
                </a:rPr>
                <a:t>、</a:t>
              </a:r>
              <a:endParaRPr lang="en-US" altLang="zh-CN" sz="3200" b="1"/>
            </a:p>
            <a:p>
              <a:r>
                <a:rPr lang="zh-CN" altLang="en-US" sz="3200" b="1"/>
                <a:t>死刑制度的社会歧视性分析</a:t>
              </a:r>
              <a:endParaRPr lang="zh-CN" altLang="en-US" sz="3200" b="1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837650" y="1305159"/>
            <a:ext cx="7315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——</a:t>
            </a:r>
            <a:r>
              <a:rPr lang="zh-CN" altLang="en-US"/>
              <a:t>基于美国死刑记录数据</a:t>
            </a:r>
            <a:endParaRPr lang="zh-CN" altLang="en-US"/>
          </a:p>
        </p:txBody>
      </p:sp>
      <p:pic>
        <p:nvPicPr>
          <p:cNvPr id="7" name="图片 6" descr="upload_post_object_v2_20051076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398" y="1960765"/>
            <a:ext cx="2164751" cy="2055009"/>
          </a:xfrm>
          <a:prstGeom prst="rect">
            <a:avLst/>
          </a:prstGeom>
        </p:spPr>
      </p:pic>
      <p:pic>
        <p:nvPicPr>
          <p:cNvPr id="14" name="图片 13" descr="upload_post_object_v2_28426502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6408" y="4095868"/>
            <a:ext cx="2345512" cy="2185066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9286398" y="1507768"/>
            <a:ext cx="22402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/>
              <a:t>死刑判决与党派关系</a:t>
            </a:r>
            <a:endParaRPr lang="zh-CN" altLang="en-US"/>
          </a:p>
        </p:txBody>
      </p:sp>
      <p:pic>
        <p:nvPicPr>
          <p:cNvPr id="19" name="图片 18" descr="upload_post_object_v2_13600593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60" y="1789884"/>
            <a:ext cx="8001000" cy="4800600"/>
          </a:xfrm>
          <a:prstGeom prst="rect">
            <a:avLst/>
          </a:prstGeom>
        </p:spPr>
      </p:pic>
      <p:sp>
        <p:nvSpPr>
          <p:cNvPr id="20" name="文本框 19"/>
          <p:cNvSpPr txBox="1"/>
          <p:nvPr userDrawn="1"/>
        </p:nvSpPr>
        <p:spPr>
          <a:xfrm>
            <a:off x="953267" y="1789870"/>
            <a:ext cx="26974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/>
              <a:t>死刑判决的时间序列分析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 userDrawn="1"/>
        </p:nvGrpSpPr>
        <p:grpSpPr>
          <a:xfrm>
            <a:off x="303310" y="195801"/>
            <a:ext cx="5168900" cy="1109345"/>
            <a:chOff x="2073" y="1960"/>
            <a:chExt cx="8140" cy="1747"/>
          </a:xfrm>
        </p:grpSpPr>
        <p:pic>
          <p:nvPicPr>
            <p:cNvPr id="6" name="图片 5" descr="upload_post_object_v2_41535693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73" y="1960"/>
              <a:ext cx="160" cy="174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 userDrawn="1"/>
          </p:nvSpPr>
          <p:spPr>
            <a:xfrm>
              <a:off x="2233" y="2012"/>
              <a:ext cx="7980" cy="1695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sz="3200" b="1">
                  <a:cs typeface="Arial" panose="020B0604020202020204" pitchFamily="34" charset="0"/>
                </a:rPr>
                <a:t>4.1</a:t>
              </a:r>
              <a:r>
                <a:rPr lang="zh-CN" altLang="en-US" sz="3200" b="1">
                  <a:cs typeface="Arial" panose="020B0604020202020204" pitchFamily="34" charset="0"/>
                </a:rPr>
                <a:t>、</a:t>
              </a:r>
              <a:endParaRPr lang="en-US" altLang="zh-CN" sz="3200" b="1"/>
            </a:p>
            <a:p>
              <a:r>
                <a:rPr lang="zh-CN" altLang="en-US" sz="3200" b="1"/>
                <a:t>死刑制度的社会歧视性分析</a:t>
              </a:r>
              <a:endParaRPr lang="zh-CN" altLang="en-US" sz="3200" b="1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837650" y="1305159"/>
            <a:ext cx="7315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——</a:t>
            </a:r>
            <a:r>
              <a:rPr lang="zh-CN" altLang="en-US"/>
              <a:t>基于美国死刑记录数据</a:t>
            </a:r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691068" y="2070316"/>
            <a:ext cx="10461835" cy="4056498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2200">
                <a:latin typeface="楷体-简" charset="0"/>
                <a:ea typeface="楷体-简" charset="0"/>
                <a:cs typeface="楷体-简" charset="0"/>
              </a:rPr>
              <a:t>通过描述性统计、假设检验和时间序列分析，我们发现</a:t>
            </a:r>
            <a:r>
              <a:rPr lang="en-US" altLang="zh-CN" sz="2200">
                <a:latin typeface="楷体-简" charset="0"/>
                <a:ea typeface="楷体-简" charset="0"/>
                <a:cs typeface="楷体-简" charset="0"/>
              </a:rPr>
              <a:t>:</a:t>
            </a:r>
            <a:endParaRPr lang="en-US" altLang="zh-CN" sz="2200">
              <a:latin typeface="楷体-简" charset="0"/>
              <a:ea typeface="楷体-简" charset="0"/>
              <a:cs typeface="楷体-简" charset="0"/>
            </a:endParaRPr>
          </a:p>
          <a:p>
            <a:endParaRPr lang="en-US" altLang="zh-CN" sz="2200">
              <a:latin typeface="楷体-简" charset="0"/>
              <a:ea typeface="楷体-简" charset="0"/>
              <a:cs typeface="楷体-简" charset="0"/>
            </a:endParaRPr>
          </a:p>
          <a:p>
            <a:pPr indent="457200"/>
            <a:r>
              <a:rPr lang="zh-CN" altLang="en-US" sz="2200" b="1">
                <a:latin typeface="楷体-简" charset="0"/>
                <a:ea typeface="楷体-简" charset="0"/>
                <a:cs typeface="楷体-简" charset="0"/>
              </a:rPr>
              <a:t>种族上：</a:t>
            </a:r>
            <a:r>
              <a:rPr lang="zh-CN" altLang="en-US" sz="2200">
                <a:latin typeface="楷体-简" charset="0"/>
                <a:ea typeface="楷体-简" charset="0"/>
                <a:cs typeface="楷体-简" charset="0"/>
              </a:rPr>
              <a:t>有色人种的判决占比显著多于白人</a:t>
            </a:r>
            <a:endParaRPr lang="zh-CN" altLang="en-US" sz="2200">
              <a:latin typeface="楷体-简" charset="0"/>
              <a:ea typeface="楷体-简" charset="0"/>
              <a:cs typeface="楷体-简" charset="0"/>
            </a:endParaRPr>
          </a:p>
          <a:p>
            <a:pPr indent="457200"/>
            <a:endParaRPr lang="zh-CN" altLang="en-US" sz="2200">
              <a:latin typeface="楷体-简" charset="0"/>
              <a:ea typeface="楷体-简" charset="0"/>
              <a:cs typeface="楷体-简" charset="0"/>
            </a:endParaRPr>
          </a:p>
          <a:p>
            <a:pPr indent="457200"/>
            <a:r>
              <a:rPr lang="zh-CN" altLang="en-US" sz="2200" b="1">
                <a:latin typeface="楷体-简" charset="0"/>
                <a:ea typeface="楷体-简" charset="0"/>
                <a:cs typeface="楷体-简" charset="0"/>
              </a:rPr>
              <a:t>性别上：</a:t>
            </a:r>
            <a:r>
              <a:rPr lang="zh-CN" altLang="en-US" sz="2200">
                <a:latin typeface="楷体-简" charset="0"/>
                <a:ea typeface="楷体-简" charset="0"/>
                <a:cs typeface="楷体-简" charset="0"/>
              </a:rPr>
              <a:t>男性从统计角度更容易成为重判的对象</a:t>
            </a:r>
            <a:endParaRPr lang="zh-CN" altLang="en-US" sz="2200">
              <a:latin typeface="楷体-简" charset="0"/>
              <a:ea typeface="楷体-简" charset="0"/>
              <a:cs typeface="楷体-简" charset="0"/>
            </a:endParaRPr>
          </a:p>
          <a:p>
            <a:pPr indent="457200"/>
            <a:endParaRPr lang="zh-CN" altLang="en-US" sz="2200">
              <a:latin typeface="楷体-简" charset="0"/>
              <a:ea typeface="楷体-简" charset="0"/>
              <a:cs typeface="楷体-简" charset="0"/>
            </a:endParaRPr>
          </a:p>
          <a:p>
            <a:pPr indent="457200"/>
            <a:r>
              <a:rPr lang="zh-CN" altLang="en-US" sz="2200" b="1">
                <a:latin typeface="楷体-简" charset="0"/>
                <a:ea typeface="楷体-简" charset="0"/>
                <a:cs typeface="楷体-简" charset="0"/>
              </a:rPr>
              <a:t>地区上：</a:t>
            </a:r>
            <a:r>
              <a:rPr lang="zh-CN" altLang="en-US" sz="2200">
                <a:latin typeface="楷体-简" charset="0"/>
                <a:ea typeface="楷体-简" charset="0"/>
                <a:cs typeface="楷体-简" charset="0"/>
              </a:rPr>
              <a:t>南方显著多于北方；东部多于西部</a:t>
            </a:r>
            <a:endParaRPr lang="zh-CN" altLang="en-US" sz="2200">
              <a:latin typeface="楷体-简" charset="0"/>
              <a:ea typeface="楷体-简" charset="0"/>
              <a:cs typeface="楷体-简" charset="0"/>
            </a:endParaRPr>
          </a:p>
          <a:p>
            <a:pPr indent="457200"/>
            <a:endParaRPr lang="zh-CN" altLang="en-US" sz="2200">
              <a:latin typeface="楷体-简" charset="0"/>
              <a:ea typeface="楷体-简" charset="0"/>
              <a:cs typeface="楷体-简" charset="0"/>
            </a:endParaRPr>
          </a:p>
          <a:p>
            <a:pPr indent="457200"/>
            <a:r>
              <a:rPr lang="zh-CN" altLang="en-US" sz="2200" b="1">
                <a:latin typeface="楷体-简" charset="0"/>
                <a:ea typeface="楷体-简" charset="0"/>
                <a:cs typeface="楷体-简" charset="0"/>
              </a:rPr>
              <a:t>政治上：</a:t>
            </a:r>
            <a:r>
              <a:rPr lang="zh-CN" altLang="en-US" sz="2200">
                <a:latin typeface="楷体-简" charset="0"/>
                <a:ea typeface="楷体-简" charset="0"/>
                <a:cs typeface="楷体-简" charset="0"/>
              </a:rPr>
              <a:t>共和党执政的州死刑执行量远超民主党州</a:t>
            </a:r>
            <a:endParaRPr lang="zh-CN" altLang="en-US" sz="2200">
              <a:latin typeface="楷体-简" charset="0"/>
              <a:ea typeface="楷体-简" charset="0"/>
              <a:cs typeface="楷体-简" charset="0"/>
            </a:endParaRPr>
          </a:p>
          <a:p>
            <a:pPr indent="457200"/>
            <a:endParaRPr lang="zh-CN" altLang="en-US" sz="2200">
              <a:latin typeface="楷体-简" charset="0"/>
              <a:ea typeface="楷体-简" charset="0"/>
              <a:cs typeface="楷体-简" charset="0"/>
            </a:endParaRPr>
          </a:p>
          <a:p>
            <a:pPr indent="457200"/>
            <a:r>
              <a:rPr lang="zh-CN" altLang="en-US" sz="2200" b="1">
                <a:latin typeface="楷体-简" charset="0"/>
                <a:ea typeface="楷体-简" charset="0"/>
                <a:cs typeface="楷体-简" charset="0"/>
              </a:rPr>
              <a:t>时间上：</a:t>
            </a:r>
            <a:r>
              <a:rPr lang="zh-CN" altLang="en-US" sz="2200">
                <a:latin typeface="楷体-简" charset="0"/>
                <a:ea typeface="楷体-简" charset="0"/>
                <a:cs typeface="楷体-简" charset="0"/>
              </a:rPr>
              <a:t>死刑判决的罪名和多寡显著受美国历史大事件的影响</a:t>
            </a:r>
            <a:endParaRPr lang="zh-CN" altLang="en-US" sz="2200">
              <a:latin typeface="楷体-简" charset="0"/>
              <a:ea typeface="楷体-简" charset="0"/>
              <a:cs typeface="楷体-简" charset="0"/>
            </a:endParaRPr>
          </a:p>
          <a:p>
            <a:pPr indent="457200"/>
            <a:endParaRPr lang="zh-CN" altLang="en-US" sz="2200">
              <a:latin typeface="楷体-简" charset="0"/>
              <a:ea typeface="楷体-简" charset="0"/>
              <a:cs typeface="楷体-简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 userDrawn="1"/>
        </p:nvSpPr>
        <p:spPr>
          <a:xfrm>
            <a:off x="845132" y="418518"/>
            <a:ext cx="10715360" cy="1568450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r>
              <a:rPr lang="zh-CN" altLang="en-US" sz="2800">
                <a:latin typeface="楷体" charset="0"/>
                <a:ea typeface="楷体" charset="0"/>
                <a:cs typeface="楷体" charset="0"/>
              </a:rPr>
              <a:t>我们看到，法律用冷酷的方式杀死那些因社会压力而绝望的人，而这种压力本身正是资产阶级社会秩序的产物。法律成为了对被压迫者的第二次谋杀。</a:t>
            </a:r>
            <a:r>
              <a:rPr lang="en-US" altLang="zh-CN" sz="2800">
                <a:latin typeface="楷体" charset="0"/>
                <a:ea typeface="楷体" charset="0"/>
                <a:cs typeface="楷体" charset="0"/>
              </a:rPr>
              <a:t>				</a:t>
            </a:r>
            <a:endParaRPr lang="en-US" altLang="zh-CN" sz="2800">
              <a:latin typeface="楷体" charset="0"/>
              <a:ea typeface="楷体" charset="0"/>
              <a:cs typeface="楷体" charset="0"/>
            </a:endParaRPr>
          </a:p>
          <a:p>
            <a:pPr algn="r"/>
            <a:r>
              <a:rPr lang="zh-CN" altLang="en-US" sz="2800">
                <a:latin typeface="楷体" charset="0"/>
                <a:ea typeface="楷体" charset="0"/>
                <a:cs typeface="楷体" charset="0"/>
              </a:rPr>
              <a:t>——卡尔·马克思《德意志意识形态》</a:t>
            </a:r>
            <a:endParaRPr lang="zh-CN" altLang="en-US" sz="2800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5" name="文本框 4"/>
          <p:cNvSpPr txBox="1"/>
          <p:nvPr userDrawn="1"/>
        </p:nvSpPr>
        <p:spPr>
          <a:xfrm>
            <a:off x="645623" y="3173516"/>
            <a:ext cx="11114375" cy="2779628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2000">
                <a:latin typeface="宋体" charset="0"/>
                <a:ea typeface="宋体" charset="0"/>
              </a:rPr>
              <a:t>马克思</a:t>
            </a:r>
            <a:r>
              <a:rPr lang="zh-CN" altLang="en-US" sz="2000">
                <a:latin typeface="宋体" charset="0"/>
                <a:ea typeface="宋体" charset="0"/>
                <a:cs typeface="Arial" panose="020B0604020202020204" pitchFamily="34" charset="0"/>
              </a:rPr>
              <a:t>所言，充分揭示了死刑制度的阶级本质</a:t>
            </a:r>
            <a:endParaRPr lang="zh-CN" altLang="en-US" sz="2000">
              <a:latin typeface="宋体" charset="0"/>
              <a:ea typeface="宋体" charset="0"/>
              <a:cs typeface="Arial" panose="020B0604020202020204" pitchFamily="34" charset="0"/>
            </a:endParaRPr>
          </a:p>
          <a:p>
            <a:endParaRPr lang="zh-CN" altLang="en-US" sz="2000">
              <a:latin typeface="宋体" charset="0"/>
              <a:ea typeface="宋体" charset="0"/>
            </a:endParaRPr>
          </a:p>
          <a:p>
            <a:r>
              <a:rPr lang="zh-CN" altLang="en-US" sz="2000">
                <a:latin typeface="宋体" charset="0"/>
                <a:ea typeface="宋体" charset="0"/>
                <a:cs typeface="Arial" panose="020B0604020202020204" pitchFamily="34" charset="0"/>
              </a:rPr>
              <a:t>在以资产阶级为主导的死刑判决中，死刑制度充满了歧视与欺凌：</a:t>
            </a:r>
            <a:endParaRPr lang="zh-CN" altLang="en-US" sz="2000">
              <a:latin typeface="宋体" charset="0"/>
              <a:ea typeface="宋体" charset="0"/>
              <a:cs typeface="Arial" panose="020B0604020202020204" pitchFamily="34" charset="0"/>
            </a:endParaRPr>
          </a:p>
          <a:p>
            <a:endParaRPr lang="zh-CN" altLang="en-US" sz="2000">
              <a:latin typeface="仿宋" charset="0"/>
              <a:ea typeface="仿宋" charset="0"/>
            </a:endParaRPr>
          </a:p>
          <a:p>
            <a:pPr indent="457200"/>
            <a:r>
              <a:rPr lang="zh-CN" altLang="en-US" sz="2000">
                <a:latin typeface="仿宋" charset="0"/>
                <a:ea typeface="仿宋" charset="0"/>
                <a:cs typeface="Arial" panose="020B0604020202020204" pitchFamily="34" charset="0"/>
              </a:rPr>
              <a:t>如黑人之于白人，共和党州之于民主党州，男性之于女性，历史之于当下</a:t>
            </a:r>
            <a:endParaRPr lang="zh-CN" altLang="en-US" sz="2000">
              <a:latin typeface="仿宋" charset="0"/>
              <a:ea typeface="仿宋" charset="0"/>
              <a:cs typeface="Arial" panose="020B0604020202020204" pitchFamily="34" charset="0"/>
            </a:endParaRPr>
          </a:p>
          <a:p>
            <a:pPr indent="457200"/>
            <a:endParaRPr lang="zh-CN" altLang="en-US" sz="2000">
              <a:latin typeface="仿宋" charset="0"/>
              <a:ea typeface="仿宋" charset="0"/>
            </a:endParaRPr>
          </a:p>
          <a:p>
            <a:r>
              <a:rPr lang="zh-CN" altLang="en-US" sz="2000">
                <a:latin typeface="宋体" charset="0"/>
                <a:ea typeface="宋体" charset="0"/>
              </a:rPr>
              <a:t>可见，死刑是充分社会歧视性的制度，其存在的意义本身便是上位者对下位者的二次谋杀</a:t>
            </a:r>
            <a:endParaRPr lang="zh-CN" altLang="en-US" sz="2000">
              <a:latin typeface="宋体" charset="0"/>
              <a:ea typeface="宋体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616600" y="1075011"/>
            <a:ext cx="4434840" cy="1109345"/>
            <a:chOff x="1947" y="2012"/>
            <a:chExt cx="6984" cy="1747"/>
          </a:xfrm>
        </p:grpSpPr>
        <p:pic>
          <p:nvPicPr>
            <p:cNvPr id="6" name="图片 5" descr="upload_post_object_v2_41535693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47" y="2012"/>
              <a:ext cx="160" cy="174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 userDrawn="1"/>
          </p:nvSpPr>
          <p:spPr>
            <a:xfrm>
              <a:off x="2233" y="2012"/>
              <a:ext cx="6698" cy="1695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sz="3200" b="1">
                  <a:cs typeface="Arial" panose="020B0604020202020204" pitchFamily="34" charset="0"/>
                </a:rPr>
                <a:t>4.2</a:t>
              </a:r>
              <a:r>
                <a:rPr lang="zh-CN" altLang="en-US" sz="3200" b="1">
                  <a:cs typeface="Arial" panose="020B0604020202020204" pitchFamily="34" charset="0"/>
                </a:rPr>
                <a:t>、</a:t>
              </a:r>
              <a:endParaRPr lang="en-US" altLang="zh-CN" sz="3200" b="1"/>
            </a:p>
            <a:p>
              <a:r>
                <a:rPr lang="zh-CN" altLang="en-US" sz="3200" b="1"/>
                <a:t>死刑犯的悔过程度探究</a:t>
              </a:r>
              <a:endParaRPr lang="zh-CN" altLang="en-US" sz="3200" b="1"/>
            </a:p>
          </p:txBody>
        </p:sp>
      </p:grpSp>
      <p:sp>
        <p:nvSpPr>
          <p:cNvPr id="2" name="文本框 1"/>
          <p:cNvSpPr txBox="1"/>
          <p:nvPr userDrawn="1"/>
        </p:nvSpPr>
        <p:spPr>
          <a:xfrm>
            <a:off x="718189" y="2433820"/>
            <a:ext cx="10752236" cy="1509809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2400">
                <a:solidFill>
                  <a:schemeClr val="tx1"/>
                </a:solidFill>
                <a:latin typeface="宋体" charset="0"/>
                <a:ea typeface="宋体" charset="0"/>
              </a:rPr>
              <a:t>死刑犯在临终前，是否真正的感到了悔过，死刑制度对于他们本身的意义是什么？进而，从死刑犯角度，死刑究竟有何外在影响，其制度本身能产生什么样的个体效果？</a:t>
            </a:r>
            <a:endParaRPr lang="zh-CN" altLang="en-US" sz="2400">
              <a:solidFill>
                <a:schemeClr val="tx1"/>
              </a:solidFill>
              <a:latin typeface="宋体" charset="0"/>
              <a:ea typeface="宋体" charset="0"/>
            </a:endParaRPr>
          </a:p>
          <a:p>
            <a:endParaRPr lang="zh-CN" altLang="en-US" sz="2400">
              <a:solidFill>
                <a:schemeClr val="tx1"/>
              </a:solidFill>
              <a:latin typeface="宋体" charset="0"/>
              <a:ea typeface="宋体" charset="0"/>
            </a:endParaRPr>
          </a:p>
          <a:p>
            <a:pPr indent="0">
              <a:buNone/>
            </a:pPr>
            <a:r>
              <a:rPr lang="zh-CN" altLang="en-US" sz="2400">
                <a:solidFill>
                  <a:schemeClr val="tx1"/>
                </a:solidFill>
                <a:latin typeface="宋体" charset="0"/>
                <a:ea typeface="宋体" charset="0"/>
              </a:rPr>
              <a:t>带着这些问题，我们拟构建死刑犯遗言悔过程度判断模型，并拟选择最佳模型，探究死刑给死刑犯带来的个体影响。</a:t>
            </a:r>
            <a:endParaRPr lang="zh-CN" altLang="en-US" sz="2400">
              <a:solidFill>
                <a:schemeClr val="tx1"/>
              </a:solidFill>
              <a:latin typeface="宋体" charset="0"/>
              <a:ea typeface="宋体" charset="0"/>
            </a:endParaRPr>
          </a:p>
          <a:p>
            <a:pPr indent="0">
              <a:buNone/>
            </a:pPr>
            <a:endParaRPr lang="zh-CN" altLang="en-US">
              <a:solidFill>
                <a:schemeClr val="tx1"/>
              </a:solidFill>
            </a:endParaRPr>
          </a:p>
          <a:p>
            <a:pPr indent="0">
              <a:buNone/>
            </a:pPr>
            <a:r>
              <a:rPr lang="en-US" altLang="zh-CN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——</a:t>
            </a:r>
            <a:r>
              <a:rPr lang="zh-CN" altLang="en-US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决策树</a:t>
            </a:r>
            <a:endParaRPr lang="zh-CN" altLang="en-US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  <a:p>
            <a:pPr indent="0">
              <a:buNone/>
            </a:pPr>
            <a:r>
              <a:rPr lang="zh-CN" altLang="en-US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——随机森林</a:t>
            </a:r>
            <a:endParaRPr lang="zh-CN" altLang="en-US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  <a:p>
            <a:pPr indent="0">
              <a:buNone/>
            </a:pPr>
            <a:r>
              <a:rPr lang="zh-CN" altLang="en-US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——聚类分析</a:t>
            </a:r>
            <a:endParaRPr lang="zh-CN" altLang="en-US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  <a:p>
            <a:pPr indent="0">
              <a:buNone/>
            </a:pPr>
            <a:r>
              <a:rPr lang="zh-CN" altLang="en-US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——基于特征融发方法的</a:t>
            </a:r>
            <a:r>
              <a:rPr lang="en-US" altLang="zh-CN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SVM</a:t>
            </a:r>
            <a:endParaRPr lang="zh-CN" altLang="en-US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  <a:p>
            <a:pPr indent="0">
              <a:buNone/>
            </a:pPr>
            <a:r>
              <a:rPr lang="zh-CN" altLang="en-US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——基于</a:t>
            </a:r>
            <a:r>
              <a:rPr lang="en-US" altLang="zh-CN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SRL</a:t>
            </a:r>
            <a:r>
              <a:rPr lang="zh-CN" altLang="en-US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的自然语言处理</a:t>
            </a:r>
            <a:endParaRPr lang="zh-CN" altLang="en-US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  <a:p>
            <a:pPr indent="0">
              <a:buNone/>
            </a:pPr>
            <a:endParaRPr lang="zh-CN" altLang="en-US">
              <a:solidFill>
                <a:schemeClr val="tx1"/>
              </a:solidFill>
              <a:latin typeface="宋体" charset="0"/>
              <a:ea typeface="宋体" charset="0"/>
              <a:cs typeface="宋体" charset="0"/>
            </a:endParaRPr>
          </a:p>
          <a:p>
            <a:endParaRPr lang="zh-CN" altLang="en-US">
              <a:solidFill>
                <a:schemeClr val="tx1"/>
              </a:solidFill>
            </a:endParaRPr>
          </a:p>
          <a:p>
            <a:endParaRPr lang="zh-CN" altLang="en-US" sz="2400">
              <a:solidFill>
                <a:schemeClr val="tx1"/>
              </a:solidFill>
            </a:endParaRPr>
          </a:p>
          <a:p>
            <a:endParaRPr lang="zh-CN" altLang="en-US" sz="2400">
              <a:solidFill>
                <a:schemeClr val="tx1"/>
              </a:solidFill>
            </a:endParaRPr>
          </a:p>
          <a:p>
            <a:endParaRPr lang="zh-CN" altLang="en-US" sz="2400">
              <a:solidFill>
                <a:schemeClr val="tx1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 userDrawn="1"/>
        </p:nvGrpSpPr>
        <p:grpSpPr>
          <a:xfrm>
            <a:off x="116037" y="181148"/>
            <a:ext cx="5760720" cy="2338070"/>
            <a:chOff x="1947" y="2012"/>
            <a:chExt cx="9072" cy="3682"/>
          </a:xfrm>
        </p:grpSpPr>
        <p:pic>
          <p:nvPicPr>
            <p:cNvPr id="5" name="图片 4" descr="upload_post_object_v2_41535693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47" y="2012"/>
              <a:ext cx="160" cy="1747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 userDrawn="1"/>
          </p:nvSpPr>
          <p:spPr>
            <a:xfrm>
              <a:off x="2233" y="2012"/>
              <a:ext cx="8786" cy="3682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pPr algn="l"/>
              <a:r>
                <a:rPr lang="en-US" altLang="zh-CN" sz="3200" b="1">
                  <a:cs typeface="Arial" panose="020B0604020202020204" pitchFamily="34" charset="0"/>
                </a:rPr>
                <a:t>4.2</a:t>
              </a:r>
              <a:r>
                <a:rPr lang="zh-CN" altLang="en-US" sz="3200" b="1">
                  <a:cs typeface="Arial" panose="020B0604020202020204" pitchFamily="34" charset="0"/>
                </a:rPr>
                <a:t>、</a:t>
              </a:r>
              <a:endParaRPr lang="en-US" altLang="zh-CN" sz="3200" b="1"/>
            </a:p>
            <a:p>
              <a:pPr algn="l"/>
              <a:r>
                <a:rPr lang="zh-CN" altLang="en-US" sz="3200" b="1"/>
                <a:t>死刑犯的悔过程度探究</a:t>
              </a:r>
              <a:endParaRPr lang="zh-CN" altLang="en-US" sz="3200" b="1"/>
            </a:p>
            <a:p>
              <a:pPr algn="r"/>
              <a:r>
                <a:rPr lang="en-US" altLang="zh-CN" sz="3200" b="1"/>
                <a:t> </a:t>
              </a:r>
              <a:r>
                <a:rPr lang="en-US" altLang="zh-CN">
                  <a:solidFill>
                    <a:schemeClr val="tx1"/>
                  </a:solidFill>
                </a:rPr>
                <a:t>——</a:t>
              </a:r>
              <a:r>
                <a:rPr lang="zh-CN" altLang="en-US">
                  <a:solidFill>
                    <a:schemeClr val="tx1"/>
                  </a:solidFill>
                </a:rPr>
                <a:t>基于德州死刑犯遗言数据</a:t>
              </a:r>
              <a:endParaRPr lang="zh-CN" altLang="en-US"/>
            </a:p>
            <a:p>
              <a:pPr algn="l"/>
              <a:endParaRPr lang="zh-CN" altLang="en-US" sz="3200" b="1"/>
            </a:p>
            <a:p>
              <a:pPr algn="r"/>
              <a:endParaRPr lang="zh-CN" altLang="en-US"/>
            </a:p>
          </p:txBody>
        </p:sp>
      </p:grpSp>
      <p:pic>
        <p:nvPicPr>
          <p:cNvPr id="6" name="E657119C-6982-421D-8BA7-E74DEB70A7D9-1" descr="upload_post_object_v2_34951828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44" y="395951"/>
            <a:ext cx="8056281" cy="6700273"/>
          </a:xfrm>
          <a:prstGeom prst="rect">
            <a:avLst/>
          </a:prstGeom>
        </p:spPr>
      </p:pic>
      <p:graphicFrame>
        <p:nvGraphicFramePr>
          <p:cNvPr id="8" name="表格 7"/>
          <p:cNvGraphicFramePr/>
          <p:nvPr/>
        </p:nvGraphicFramePr>
        <p:xfrm>
          <a:off x="8250166" y="1926167"/>
          <a:ext cx="3822700" cy="2377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8172"/>
                <a:gridCol w="1954528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模型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准确率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决策树（基于文本）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69.23%</a:t>
                      </a:r>
                      <a:endParaRPr lang="en-US" altLang="zh-CN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6400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决策树（基于外部条件）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70.31%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800">
                          <a:solidFill>
                            <a:schemeClr val="tx1"/>
                          </a:solidFill>
                        </a:rPr>
                        <a:t>支持向量机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84%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文本语义处理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88%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7999408" y="4600413"/>
            <a:ext cx="4192640" cy="922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在经过决策树、支持向量机、自然语言处理、聚类分析等多种不同的遗言悔过程度建模之后，我们选择了效果最佳的</a:t>
            </a:r>
            <a:r>
              <a:rPr lang="en-US" altLang="zh-CN"/>
              <a:t>SRL</a:t>
            </a:r>
            <a:r>
              <a:rPr lang="zh-CN" altLang="en-US"/>
              <a:t>文本语义处理模型，作为对犯人遗言的最终处理方式</a:t>
            </a:r>
            <a:endParaRPr lang="zh-CN" altLang="en-US"/>
          </a:p>
        </p:txBody>
      </p:sp>
      <p:pic>
        <p:nvPicPr>
          <p:cNvPr id="12" name="图片 11" descr="upload_post_object_v2_5379113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139" y="2292817"/>
            <a:ext cx="1993275" cy="1784388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 rot="18600000">
            <a:off x="6435625" y="5514667"/>
            <a:ext cx="8686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/>
              <a:t>准确度</a:t>
            </a:r>
            <a:endParaRPr lang="zh-CN" altLang="en-US"/>
          </a:p>
        </p:txBody>
      </p:sp>
      <p:sp>
        <p:nvSpPr>
          <p:cNvPr id="2" name="椭圆 1"/>
          <p:cNvSpPr/>
          <p:nvPr userDrawn="1"/>
        </p:nvSpPr>
        <p:spPr>
          <a:xfrm>
            <a:off x="1072413" y="927477"/>
            <a:ext cx="914400" cy="914400"/>
          </a:xfrm>
          <a:prstGeom prst="ellipse">
            <a:avLst/>
          </a:prstGeom>
          <a:solidFill>
            <a:srgbClr val="E2E6ED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 userDrawn="1"/>
        </p:nvGrpSpPr>
        <p:grpSpPr>
          <a:xfrm>
            <a:off x="116037" y="181148"/>
            <a:ext cx="5760720" cy="2338070"/>
            <a:chOff x="1947" y="2012"/>
            <a:chExt cx="9072" cy="3682"/>
          </a:xfrm>
        </p:grpSpPr>
        <p:pic>
          <p:nvPicPr>
            <p:cNvPr id="5" name="图片 4" descr="upload_post_object_v2_41535693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47" y="2012"/>
              <a:ext cx="160" cy="1747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 userDrawn="1"/>
          </p:nvSpPr>
          <p:spPr>
            <a:xfrm>
              <a:off x="2233" y="2012"/>
              <a:ext cx="8786" cy="3682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pPr algn="l"/>
              <a:r>
                <a:rPr lang="en-US" altLang="zh-CN" sz="3200" b="1">
                  <a:cs typeface="Arial" panose="020B0604020202020204" pitchFamily="34" charset="0"/>
                </a:rPr>
                <a:t>4.2</a:t>
              </a:r>
              <a:r>
                <a:rPr lang="zh-CN" altLang="en-US" sz="3200" b="1">
                  <a:cs typeface="Arial" panose="020B0604020202020204" pitchFamily="34" charset="0"/>
                </a:rPr>
                <a:t>、</a:t>
              </a:r>
              <a:endParaRPr lang="en-US" altLang="zh-CN" sz="3200" b="1"/>
            </a:p>
            <a:p>
              <a:pPr algn="l"/>
              <a:r>
                <a:rPr lang="zh-CN" altLang="en-US" sz="3200" b="1"/>
                <a:t>死刑犯的悔过程度探究</a:t>
              </a:r>
              <a:endParaRPr lang="zh-CN" altLang="en-US" sz="3200" b="1"/>
            </a:p>
            <a:p>
              <a:pPr algn="r"/>
              <a:r>
                <a:rPr lang="en-US" altLang="zh-CN" sz="3200" b="1"/>
                <a:t> </a:t>
              </a:r>
              <a:r>
                <a:rPr lang="en-US" altLang="zh-CN">
                  <a:solidFill>
                    <a:schemeClr val="tx1"/>
                  </a:solidFill>
                </a:rPr>
                <a:t>——</a:t>
              </a:r>
              <a:r>
                <a:rPr lang="zh-CN" altLang="en-US">
                  <a:solidFill>
                    <a:schemeClr val="tx1"/>
                  </a:solidFill>
                </a:rPr>
                <a:t>基于德州死刑犯遗言数据</a:t>
              </a:r>
              <a:endParaRPr lang="zh-CN" altLang="en-US"/>
            </a:p>
            <a:p>
              <a:pPr algn="l"/>
              <a:endParaRPr lang="zh-CN" altLang="en-US" sz="3200" b="1"/>
            </a:p>
            <a:p>
              <a:pPr algn="r"/>
              <a:endParaRPr lang="zh-CN" altLang="en-US"/>
            </a:p>
          </p:txBody>
        </p:sp>
      </p:grpSp>
      <p:pic>
        <p:nvPicPr>
          <p:cNvPr id="2" name="图片 1" descr="upload_post_object_v2_15854647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97" y="1703752"/>
            <a:ext cx="3527632" cy="2394549"/>
          </a:xfrm>
          <a:prstGeom prst="rect">
            <a:avLst/>
          </a:prstGeom>
        </p:spPr>
      </p:pic>
      <p:pic>
        <p:nvPicPr>
          <p:cNvPr id="10" name="图片 9" descr="upload_post_object_v2_27472937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07" y="4466238"/>
            <a:ext cx="5773774" cy="1621296"/>
          </a:xfrm>
          <a:prstGeom prst="rect">
            <a:avLst/>
          </a:prstGeom>
        </p:spPr>
      </p:pic>
      <p:graphicFrame>
        <p:nvGraphicFramePr>
          <p:cNvPr id="11" name="表格 10"/>
          <p:cNvGraphicFramePr/>
          <p:nvPr/>
        </p:nvGraphicFramePr>
        <p:xfrm>
          <a:off x="6109015" y="300338"/>
          <a:ext cx="5806440" cy="379793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35480"/>
                <a:gridCol w="1935480"/>
                <a:gridCol w="1935480"/>
              </a:tblGrid>
              <a:tr h="18345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聚类 </a:t>
                      </a:r>
                      <a:r>
                        <a:rPr lang="en-US" altLang="zh-CN" sz="1200"/>
                        <a:t>0 </a:t>
                      </a:r>
                      <a:r>
                        <a:rPr lang="zh-CN" altLang="en-US" sz="1200"/>
                        <a:t>的用户画像：</a:t>
                      </a:r>
                      <a:endParaRPr lang="zh-CN" altLang="en-US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平均年龄：</a:t>
                      </a:r>
                      <a:r>
                        <a:rPr lang="en-US" altLang="zh-CN" sz="1200"/>
                        <a:t>39.40</a:t>
                      </a:r>
                      <a:endParaRPr lang="en-US" altLang="zh-CN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主要种族：</a:t>
                      </a:r>
                      <a:r>
                        <a:rPr lang="en-US" altLang="zh-CN" sz="1200"/>
                        <a:t>Black</a:t>
                      </a:r>
                      <a:endParaRPr lang="en-US" altLang="zh-CN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主要性别：</a:t>
                      </a:r>
                      <a:r>
                        <a:rPr lang="en-US" altLang="zh-CN" sz="1200"/>
                        <a:t>male</a:t>
                      </a:r>
                      <a:endParaRPr lang="en-US" altLang="zh-CN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主要教育程度：</a:t>
                      </a:r>
                      <a:r>
                        <a:rPr lang="en-US" altLang="zh-CN" sz="1200"/>
                        <a:t>12</a:t>
                      </a:r>
                      <a:endParaRPr lang="en-US" altLang="zh-CN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主要职业：</a:t>
                      </a:r>
                      <a:r>
                        <a:rPr lang="en-US" altLang="zh-CN" sz="1200"/>
                        <a:t>laborer</a:t>
                      </a:r>
                      <a:endParaRPr lang="en-US" altLang="zh-CN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有监狱记录比例：</a:t>
                      </a:r>
                      <a:r>
                        <a:rPr lang="en-US" altLang="zh-CN" sz="1200"/>
                        <a:t>61.22%</a:t>
                      </a:r>
                      <a:endParaRPr lang="en-US" altLang="zh-CN" sz="1200"/>
                    </a:p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rgbClr val="BD934E"/>
                          </a:solidFill>
                        </a:rPr>
                        <a:t>平静赴死，对结构性压迫的无奈接受</a:t>
                      </a:r>
                      <a:endParaRPr lang="zh-CN" altLang="en-US" sz="1200" b="1">
                        <a:solidFill>
                          <a:srgbClr val="BD934E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聚类 </a:t>
                      </a:r>
                      <a:r>
                        <a:rPr lang="en-US" altLang="zh-CN" sz="1200"/>
                        <a:t>1 </a:t>
                      </a:r>
                      <a:r>
                        <a:rPr lang="zh-CN" altLang="en-US" sz="1200"/>
                        <a:t>的用户画像：</a:t>
                      </a:r>
                      <a:endParaRPr lang="zh-CN" altLang="en-US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平均年龄：</a:t>
                      </a:r>
                      <a:r>
                        <a:rPr lang="en-US" altLang="zh-CN" sz="1200"/>
                        <a:t>39.43</a:t>
                      </a:r>
                      <a:endParaRPr lang="en-US" altLang="zh-CN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主要种族：</a:t>
                      </a:r>
                      <a:r>
                        <a:rPr lang="en-US" altLang="zh-CN" sz="1200"/>
                        <a:t>Black</a:t>
                      </a:r>
                      <a:endParaRPr lang="en-US" altLang="zh-CN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主要性别：</a:t>
                      </a:r>
                      <a:r>
                        <a:rPr lang="en-US" altLang="zh-CN" sz="1200"/>
                        <a:t>male</a:t>
                      </a:r>
                      <a:endParaRPr lang="en-US" altLang="zh-CN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主要教育程度：</a:t>
                      </a:r>
                      <a:r>
                        <a:rPr lang="en-US" altLang="zh-CN" sz="1200"/>
                        <a:t>11</a:t>
                      </a:r>
                      <a:endParaRPr lang="en-US" altLang="zh-CN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主要职业：</a:t>
                      </a:r>
                      <a:r>
                        <a:rPr lang="en-US" altLang="zh-CN" sz="1200"/>
                        <a:t>laborer</a:t>
                      </a:r>
                      <a:endParaRPr lang="en-US" altLang="zh-CN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有监狱记录比例：</a:t>
                      </a:r>
                      <a:r>
                        <a:rPr lang="en-US" altLang="zh-CN" sz="1200"/>
                        <a:t>50.00%</a:t>
                      </a:r>
                      <a:endParaRPr lang="en-US" altLang="zh-CN" sz="1200"/>
                    </a:p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rgbClr val="BD934E"/>
                          </a:solidFill>
                        </a:rPr>
                        <a:t>直接道歉，司法震慑下的个体反思</a:t>
                      </a:r>
                      <a:endParaRPr lang="zh-CN" altLang="en-US" sz="1200" b="1">
                        <a:solidFill>
                          <a:srgbClr val="BD934E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聚类 </a:t>
                      </a:r>
                      <a:r>
                        <a:rPr lang="en-US" altLang="zh-CN" sz="1200"/>
                        <a:t>2 </a:t>
                      </a:r>
                      <a:r>
                        <a:rPr lang="zh-CN" altLang="en-US" sz="1200"/>
                        <a:t>的用户画像：</a:t>
                      </a:r>
                      <a:endParaRPr lang="zh-CN" altLang="en-US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平均年龄：</a:t>
                      </a:r>
                      <a:r>
                        <a:rPr lang="en-US" altLang="zh-CN" sz="1200"/>
                        <a:t>38.29</a:t>
                      </a:r>
                      <a:endParaRPr lang="en-US" altLang="zh-CN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主要种族：</a:t>
                      </a:r>
                      <a:r>
                        <a:rPr lang="en-US" altLang="zh-CN" sz="1200"/>
                        <a:t>White</a:t>
                      </a:r>
                      <a:endParaRPr lang="en-US" altLang="zh-CN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主要性别：</a:t>
                      </a:r>
                      <a:r>
                        <a:rPr lang="en-US" altLang="zh-CN" sz="1200"/>
                        <a:t>male</a:t>
                      </a:r>
                      <a:endParaRPr lang="en-US" altLang="zh-CN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主要教育程度：</a:t>
                      </a:r>
                      <a:r>
                        <a:rPr lang="en-US" altLang="zh-CN" sz="1200"/>
                        <a:t>8</a:t>
                      </a:r>
                      <a:endParaRPr lang="en-US" altLang="zh-CN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主要职业：</a:t>
                      </a:r>
                      <a:r>
                        <a:rPr lang="en-US" altLang="zh-CN" sz="1200"/>
                        <a:t>laborer</a:t>
                      </a:r>
                      <a:endParaRPr lang="en-US" altLang="zh-CN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有监狱记录比例：</a:t>
                      </a:r>
                      <a:r>
                        <a:rPr lang="en-US" altLang="zh-CN" sz="1200"/>
                        <a:t>66.67%</a:t>
                      </a:r>
                      <a:endParaRPr lang="en-US" altLang="zh-CN" sz="1200"/>
                    </a:p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rgbClr val="BD934E"/>
                          </a:solidFill>
                        </a:rPr>
                        <a:t>泛化的爱，回避责任，低教育程度</a:t>
                      </a:r>
                      <a:endParaRPr lang="zh-CN" altLang="en-US" sz="1200" b="1">
                        <a:solidFill>
                          <a:srgbClr val="BD934E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19634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聚类 </a:t>
                      </a:r>
                      <a:r>
                        <a:rPr lang="en-US" altLang="zh-CN" sz="1200"/>
                        <a:t>3 </a:t>
                      </a:r>
                      <a:r>
                        <a:rPr lang="zh-CN" altLang="en-US" sz="1200"/>
                        <a:t>的用户画像：</a:t>
                      </a:r>
                      <a:endParaRPr lang="zh-CN" altLang="en-US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平均年龄：</a:t>
                      </a:r>
                      <a:r>
                        <a:rPr lang="en-US" altLang="zh-CN" sz="1200"/>
                        <a:t>39.68</a:t>
                      </a:r>
                      <a:endParaRPr lang="en-US" altLang="zh-CN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主要种族：</a:t>
                      </a:r>
                      <a:r>
                        <a:rPr lang="en-US" altLang="zh-CN" sz="1200"/>
                        <a:t>White</a:t>
                      </a:r>
                      <a:endParaRPr lang="en-US" altLang="zh-CN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主要性别：</a:t>
                      </a:r>
                      <a:r>
                        <a:rPr lang="en-US" altLang="zh-CN" sz="1200"/>
                        <a:t>male</a:t>
                      </a:r>
                      <a:endParaRPr lang="en-US" altLang="zh-CN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主要教育程度：</a:t>
                      </a:r>
                      <a:r>
                        <a:rPr lang="en-US" altLang="zh-CN" sz="1200"/>
                        <a:t>12</a:t>
                      </a:r>
                      <a:endParaRPr lang="en-US" altLang="zh-CN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主要职业：</a:t>
                      </a:r>
                      <a:r>
                        <a:rPr lang="en-US" altLang="zh-CN" sz="1200"/>
                        <a:t>laborer</a:t>
                      </a:r>
                      <a:endParaRPr lang="en-US" altLang="zh-CN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有监狱记录比例：</a:t>
                      </a:r>
                      <a:r>
                        <a:rPr lang="en-US" altLang="zh-CN" sz="1200"/>
                        <a:t>46.48%</a:t>
                      </a:r>
                      <a:endParaRPr lang="en-US" altLang="zh-CN" sz="1200"/>
                    </a:p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rgbClr val="BD934E"/>
                          </a:solidFill>
                        </a:rPr>
                        <a:t>强烈自责，宗教救赎</a:t>
                      </a:r>
                      <a:endParaRPr lang="zh-CN" altLang="en-US" sz="1200" b="1">
                        <a:solidFill>
                          <a:srgbClr val="BD934E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200"/>
                        <a:t>聚类</a:t>
                      </a:r>
                      <a:r>
                        <a:rPr lang="en-US" altLang="zh-CN" sz="1200"/>
                        <a:t> 4 </a:t>
                      </a:r>
                      <a:r>
                        <a:rPr lang="zh-CN" altLang="en-US" sz="1200"/>
                        <a:t>的用户画像：</a:t>
                      </a:r>
                      <a:endParaRPr lang="zh-CN" altLang="en-US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平均年龄：</a:t>
                      </a:r>
                      <a:r>
                        <a:rPr lang="en-US" altLang="zh-CN" sz="1200"/>
                        <a:t>43.62</a:t>
                      </a:r>
                      <a:endParaRPr lang="en-US" altLang="zh-CN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主要种族：</a:t>
                      </a:r>
                      <a:r>
                        <a:rPr lang="en-US" altLang="zh-CN" sz="1200"/>
                        <a:t>White</a:t>
                      </a:r>
                      <a:endParaRPr lang="en-US" altLang="zh-CN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主要性别：</a:t>
                      </a:r>
                      <a:r>
                        <a:rPr lang="en-US" altLang="zh-CN" sz="1200"/>
                        <a:t>male</a:t>
                      </a:r>
                      <a:endParaRPr lang="en-US" altLang="zh-CN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主要教育程度：</a:t>
                      </a:r>
                      <a:r>
                        <a:rPr lang="en-US" altLang="zh-CN" sz="1200"/>
                        <a:t>10</a:t>
                      </a:r>
                      <a:endParaRPr lang="en-US" altLang="zh-CN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主要职业：</a:t>
                      </a:r>
                      <a:r>
                        <a:rPr lang="en-US" altLang="zh-CN" sz="1200"/>
                        <a:t>laborer</a:t>
                      </a:r>
                      <a:endParaRPr lang="en-US" altLang="zh-CN" sz="1200"/>
                    </a:p>
                    <a:p>
                      <a:pPr algn="ctr">
                        <a:buNone/>
                      </a:pPr>
                      <a:r>
                        <a:rPr lang="zh-CN" altLang="en-US" sz="1200"/>
                        <a:t>有监狱记录比例：</a:t>
                      </a:r>
                      <a:r>
                        <a:rPr lang="en-US" altLang="zh-CN" sz="1200"/>
                        <a:t>33.33%</a:t>
                      </a:r>
                      <a:endParaRPr lang="en-US" altLang="zh-CN" sz="1200"/>
                    </a:p>
                    <a:p>
                      <a:pPr algn="ctr">
                        <a:buNone/>
                      </a:pPr>
                      <a:r>
                        <a:rPr lang="zh-CN" altLang="en-US" sz="1200" b="1">
                          <a:solidFill>
                            <a:srgbClr val="BD934E"/>
                          </a:solidFill>
                        </a:rPr>
                        <a:t>将悔过等同于敬畏上帝，精神逃避，司法宽恕机会多</a:t>
                      </a:r>
                      <a:endParaRPr lang="zh-CN" altLang="en-US" sz="1200" b="1">
                        <a:solidFill>
                          <a:srgbClr val="BD934E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12" name="组合 11"/>
          <p:cNvGrpSpPr/>
          <p:nvPr userDrawn="1"/>
        </p:nvGrpSpPr>
        <p:grpSpPr>
          <a:xfrm>
            <a:off x="6579901" y="4330458"/>
            <a:ext cx="4029668" cy="2228850"/>
            <a:chOff x="812" y="701"/>
            <a:chExt cx="9912" cy="9760"/>
          </a:xfrm>
        </p:grpSpPr>
        <p:pic>
          <p:nvPicPr>
            <p:cNvPr id="13" name="图片 12" descr="upload_post_object_v2_7136378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6" y="5613"/>
              <a:ext cx="9783" cy="4848"/>
            </a:xfrm>
            <a:prstGeom prst="rect">
              <a:avLst/>
            </a:prstGeom>
          </p:spPr>
        </p:pic>
        <p:pic>
          <p:nvPicPr>
            <p:cNvPr id="14" name="图片 13" descr="upload_post_object_v2_428408106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" y="701"/>
              <a:ext cx="9911" cy="49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 userDrawn="1"/>
        </p:nvGrpSpPr>
        <p:grpSpPr>
          <a:xfrm>
            <a:off x="386341" y="403970"/>
            <a:ext cx="4434840" cy="1353185"/>
            <a:chOff x="1947" y="2012"/>
            <a:chExt cx="6984" cy="2131"/>
          </a:xfrm>
        </p:grpSpPr>
        <p:pic>
          <p:nvPicPr>
            <p:cNvPr id="5" name="图片 4" descr="upload_post_object_v2_41535693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47" y="2012"/>
              <a:ext cx="160" cy="1747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 userDrawn="1"/>
          </p:nvSpPr>
          <p:spPr>
            <a:xfrm>
              <a:off x="2233" y="2012"/>
              <a:ext cx="6698" cy="2131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sz="3200" b="1">
                  <a:cs typeface="Arial" panose="020B0604020202020204" pitchFamily="34" charset="0"/>
                </a:rPr>
                <a:t>4.2</a:t>
              </a:r>
              <a:r>
                <a:rPr lang="zh-CN" altLang="en-US" sz="3200" b="1">
                  <a:cs typeface="Arial" panose="020B0604020202020204" pitchFamily="34" charset="0"/>
                </a:rPr>
                <a:t>、</a:t>
              </a:r>
              <a:endParaRPr lang="en-US" altLang="zh-CN" sz="3200" b="1"/>
            </a:p>
            <a:p>
              <a:r>
                <a:rPr lang="zh-CN" altLang="en-US" sz="3200" b="1"/>
                <a:t>死刑犯的悔过程度探究</a:t>
              </a:r>
              <a:endParaRPr lang="zh-CN" altLang="en-US" sz="3200" b="1"/>
            </a:p>
            <a:p>
              <a:pPr algn="r"/>
              <a:endParaRPr lang="zh-CN" altLang="en-US"/>
            </a:p>
          </p:txBody>
        </p:sp>
      </p:grpSp>
      <p:pic>
        <p:nvPicPr>
          <p:cNvPr id="3" name="图片 2" descr="upload_post_object_v2_206574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30" y="2081266"/>
            <a:ext cx="2390260" cy="2102428"/>
          </a:xfrm>
          <a:prstGeom prst="rect">
            <a:avLst/>
          </a:prstGeom>
        </p:spPr>
      </p:pic>
      <p:pic>
        <p:nvPicPr>
          <p:cNvPr id="8" name="图片 7" descr="upload_post_object_v2_14918449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133" y="2017269"/>
            <a:ext cx="4672635" cy="2310243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334344" y="1647699"/>
            <a:ext cx="26974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/>
              <a:t>死刑犯悔过人数总体比例</a:t>
            </a:r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4405709" y="1647687"/>
            <a:ext cx="26974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/>
              <a:t>死刑犯悔过程度时间变化</a:t>
            </a:r>
            <a:endParaRPr lang="zh-CN" altLang="en-US"/>
          </a:p>
        </p:txBody>
      </p:sp>
      <p:pic>
        <p:nvPicPr>
          <p:cNvPr id="10" name="图片 9" descr="upload_post_object_v2_905791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431" y="1825387"/>
            <a:ext cx="2373026" cy="2787891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7531563" y="1455817"/>
            <a:ext cx="47548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/>
              <a:t>死刑</a:t>
            </a:r>
            <a:r>
              <a:rPr lang="zh-CN" altLang="en-US">
                <a:cs typeface="Arial" panose="020B0604020202020204" pitchFamily="34" charset="0"/>
              </a:rPr>
              <a:t>犯的职业、前科、种族、年龄悔过度分布</a:t>
            </a:r>
            <a:endParaRPr lang="zh-CN" altLang="en-US"/>
          </a:p>
        </p:txBody>
      </p:sp>
      <p:pic>
        <p:nvPicPr>
          <p:cNvPr id="12" name="图片 11" descr="upload_post_object_v2_13933527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387" y="4613285"/>
            <a:ext cx="3083826" cy="2201485"/>
          </a:xfrm>
          <a:prstGeom prst="rect">
            <a:avLst/>
          </a:prstGeom>
        </p:spPr>
      </p:pic>
      <p:sp>
        <p:nvSpPr>
          <p:cNvPr id="13" name="文本框 12"/>
          <p:cNvSpPr txBox="1"/>
          <p:nvPr userDrawn="1"/>
        </p:nvSpPr>
        <p:spPr>
          <a:xfrm>
            <a:off x="0" y="4243715"/>
            <a:ext cx="4333435" cy="36957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/>
              <a:t>不同</a:t>
            </a:r>
            <a:r>
              <a:rPr lang="zh-CN" altLang="en-US">
                <a:cs typeface="Arial" panose="020B0604020202020204" pitchFamily="34" charset="0"/>
              </a:rPr>
              <a:t>种族死刑犯的职业、前科悔过度分布</a:t>
            </a:r>
            <a:endParaRPr lang="zh-CN" altLang="en-US"/>
          </a:p>
        </p:txBody>
      </p:sp>
      <p:grpSp>
        <p:nvGrpSpPr>
          <p:cNvPr id="15" name="组合 14"/>
          <p:cNvGrpSpPr/>
          <p:nvPr userDrawn="1"/>
        </p:nvGrpSpPr>
        <p:grpSpPr>
          <a:xfrm>
            <a:off x="4233194" y="4755845"/>
            <a:ext cx="4489237" cy="1916403"/>
            <a:chOff x="344" y="2767"/>
            <a:chExt cx="17505" cy="7560"/>
          </a:xfrm>
        </p:grpSpPr>
        <p:pic>
          <p:nvPicPr>
            <p:cNvPr id="16" name="图片 15" descr="upload_post_object_v2_425028505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09" y="2767"/>
              <a:ext cx="8940" cy="7560"/>
            </a:xfrm>
            <a:prstGeom prst="rect">
              <a:avLst/>
            </a:prstGeom>
          </p:spPr>
        </p:pic>
        <p:pic>
          <p:nvPicPr>
            <p:cNvPr id="17" name="图片 16" descr="upload_post_object_v2_285655689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4" y="2767"/>
              <a:ext cx="8565" cy="7560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 userDrawn="1"/>
        </p:nvSpPr>
        <p:spPr>
          <a:xfrm>
            <a:off x="4405670" y="4386256"/>
            <a:ext cx="38404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/>
              <a:t>死刑犯的种族、前科、职业三维聚类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 userDrawn="1"/>
        </p:nvGrpSpPr>
        <p:grpSpPr>
          <a:xfrm>
            <a:off x="303310" y="195801"/>
            <a:ext cx="5168900" cy="1109345"/>
            <a:chOff x="2073" y="1960"/>
            <a:chExt cx="8140" cy="1747"/>
          </a:xfrm>
        </p:grpSpPr>
        <p:pic>
          <p:nvPicPr>
            <p:cNvPr id="6" name="图片 5" descr="upload_post_object_v2_41535693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73" y="1960"/>
              <a:ext cx="160" cy="174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 userDrawn="1"/>
          </p:nvSpPr>
          <p:spPr>
            <a:xfrm>
              <a:off x="2233" y="2012"/>
              <a:ext cx="7980" cy="1695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sz="3200" b="1">
                  <a:cs typeface="Arial" panose="020B0604020202020204" pitchFamily="34" charset="0"/>
                </a:rPr>
                <a:t>4.1</a:t>
              </a:r>
              <a:r>
                <a:rPr lang="zh-CN" altLang="en-US" sz="3200" b="1">
                  <a:cs typeface="Arial" panose="020B0604020202020204" pitchFamily="34" charset="0"/>
                </a:rPr>
                <a:t>、</a:t>
              </a:r>
              <a:endParaRPr lang="en-US" altLang="zh-CN" sz="3200" b="1"/>
            </a:p>
            <a:p>
              <a:r>
                <a:rPr lang="zh-CN" altLang="en-US" sz="3200" b="1"/>
                <a:t>死刑制度的社会歧视性分析</a:t>
              </a:r>
              <a:endParaRPr lang="zh-CN" altLang="en-US" sz="3200" b="1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837650" y="1305159"/>
            <a:ext cx="7315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——</a:t>
            </a:r>
            <a:r>
              <a:rPr lang="zh-CN" altLang="en-US"/>
              <a:t>基于美国死刑记录数据</a:t>
            </a:r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691068" y="2070316"/>
            <a:ext cx="10461835" cy="4056498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2200">
                <a:latin typeface="楷体-简" charset="0"/>
                <a:ea typeface="楷体-简" charset="0"/>
                <a:cs typeface="楷体-简" charset="0"/>
              </a:rPr>
              <a:t>通过</a:t>
            </a:r>
            <a:r>
              <a:rPr lang="zh-CN" altLang="en-US" sz="2200">
                <a:latin typeface="楷体-简" charset="0"/>
                <a:ea typeface="楷体-简" charset="0"/>
                <a:cs typeface="Arial" panose="020B0604020202020204" pitchFamily="34" charset="0"/>
              </a:rPr>
              <a:t>机器学习方法和自然语言处理，我们构建并选择了最佳的死刑犯悔过程度预测模型——基于</a:t>
            </a:r>
            <a:r>
              <a:rPr lang="en-US" altLang="zh-CN" sz="2200">
                <a:latin typeface="楷体-简" charset="0"/>
                <a:ea typeface="楷体-简" charset="0"/>
                <a:cs typeface="Arial" panose="020B0604020202020204" pitchFamily="34" charset="0"/>
              </a:rPr>
              <a:t>SRL</a:t>
            </a:r>
            <a:r>
              <a:rPr lang="zh-CN" altLang="en-US" sz="2200">
                <a:latin typeface="楷体-简" charset="0"/>
                <a:ea typeface="楷体-简" charset="0"/>
                <a:cs typeface="Arial" panose="020B0604020202020204" pitchFamily="34" charset="0"/>
              </a:rPr>
              <a:t>的自然语言处理模型</a:t>
            </a:r>
            <a:endParaRPr lang="zh-CN" altLang="en-US" sz="2200">
              <a:latin typeface="楷体-简" charset="0"/>
              <a:ea typeface="楷体-简" charset="0"/>
              <a:cs typeface="Arial" panose="020B0604020202020204" pitchFamily="34" charset="0"/>
            </a:endParaRPr>
          </a:p>
          <a:p>
            <a:endParaRPr lang="zh-CN" altLang="en-US" sz="2200">
              <a:latin typeface="楷体-简" charset="0"/>
              <a:ea typeface="楷体-简" charset="0"/>
              <a:cs typeface="楷体-简" charset="0"/>
            </a:endParaRPr>
          </a:p>
          <a:p>
            <a:r>
              <a:rPr lang="zh-CN" altLang="en-US" sz="2200">
                <a:latin typeface="楷体-简" charset="0"/>
                <a:ea typeface="楷体-简" charset="0"/>
                <a:cs typeface="楷体-简" charset="0"/>
              </a:rPr>
              <a:t>并运用该模型对所有死刑犯的遗言进行了分析处理</a:t>
            </a:r>
            <a:endParaRPr lang="zh-CN" altLang="en-US" sz="2200">
              <a:latin typeface="楷体-简" charset="0"/>
              <a:ea typeface="楷体-简" charset="0"/>
              <a:cs typeface="楷体-简" charset="0"/>
            </a:endParaRPr>
          </a:p>
          <a:p>
            <a:endParaRPr lang="zh-CN" altLang="en-US" sz="2200">
              <a:latin typeface="楷体-简" charset="0"/>
              <a:ea typeface="楷体-简" charset="0"/>
              <a:cs typeface="楷体-简" charset="0"/>
            </a:endParaRPr>
          </a:p>
          <a:p>
            <a:r>
              <a:rPr lang="zh-CN" altLang="en-US" sz="2200">
                <a:latin typeface="楷体-简" charset="0"/>
                <a:ea typeface="楷体-简" charset="0"/>
                <a:cs typeface="楷体-简" charset="0"/>
              </a:rPr>
              <a:t>我们发现</a:t>
            </a:r>
            <a:endParaRPr lang="zh-CN" altLang="en-US" sz="2200">
              <a:latin typeface="楷体-简" charset="0"/>
              <a:ea typeface="楷体-简" charset="0"/>
              <a:cs typeface="楷体-简" charset="0"/>
            </a:endParaRPr>
          </a:p>
          <a:p>
            <a:endParaRPr lang="zh-CN" altLang="en-US" sz="2200">
              <a:latin typeface="楷体-简" charset="0"/>
              <a:ea typeface="楷体-简" charset="0"/>
              <a:cs typeface="楷体-简" charset="0"/>
            </a:endParaRPr>
          </a:p>
          <a:p>
            <a:r>
              <a:rPr lang="zh-CN" altLang="en-US" sz="2200" b="1">
                <a:latin typeface="楷体-简" charset="0"/>
                <a:ea typeface="楷体-简" charset="0"/>
                <a:cs typeface="楷体-简" charset="0"/>
              </a:rPr>
              <a:t>总体上，</a:t>
            </a:r>
            <a:r>
              <a:rPr lang="zh-CN" altLang="en-US" sz="2200">
                <a:latin typeface="楷体-简" charset="0"/>
                <a:ea typeface="楷体-简" charset="0"/>
                <a:cs typeface="楷体-简" charset="0"/>
              </a:rPr>
              <a:t>不悔过的犯人比悔过的犯人更多，这样的趋势随着时间变化在不断好转</a:t>
            </a:r>
            <a:endParaRPr lang="zh-CN" altLang="en-US" sz="2200">
              <a:latin typeface="楷体-简" charset="0"/>
              <a:ea typeface="楷体-简" charset="0"/>
              <a:cs typeface="楷体-简" charset="0"/>
            </a:endParaRPr>
          </a:p>
          <a:p>
            <a:endParaRPr lang="zh-CN" altLang="en-US" sz="2200">
              <a:latin typeface="楷体-简" charset="0"/>
              <a:ea typeface="楷体-简" charset="0"/>
              <a:cs typeface="楷体-简" charset="0"/>
            </a:endParaRPr>
          </a:p>
          <a:p>
            <a:r>
              <a:rPr lang="zh-CN" altLang="en-US" sz="2200" b="1">
                <a:latin typeface="楷体-简" charset="0"/>
                <a:ea typeface="楷体-简" charset="0"/>
                <a:cs typeface="楷体-简" charset="0"/>
              </a:rPr>
              <a:t>身份上，</a:t>
            </a:r>
            <a:r>
              <a:rPr lang="zh-CN" altLang="en-US" sz="2200">
                <a:latin typeface="楷体-简" charset="0"/>
                <a:ea typeface="楷体-简" charset="0"/>
                <a:cs typeface="楷体-简" charset="0"/>
              </a:rPr>
              <a:t>白人比黑人更容易悔过，无产者比有产者更容易悔过</a:t>
            </a:r>
            <a:endParaRPr lang="zh-CN" altLang="en-US" sz="2200">
              <a:latin typeface="楷体-简" charset="0"/>
              <a:ea typeface="楷体-简" charset="0"/>
              <a:cs typeface="楷体-简" charset="0"/>
            </a:endParaRPr>
          </a:p>
          <a:p>
            <a:endParaRPr lang="zh-CN" altLang="en-US" sz="2200">
              <a:latin typeface="楷体-简" charset="0"/>
              <a:ea typeface="楷体-简" charset="0"/>
              <a:cs typeface="楷体-简" charset="0"/>
            </a:endParaRPr>
          </a:p>
          <a:p>
            <a:r>
              <a:rPr lang="zh-CN" altLang="en-US" sz="2200" b="1">
                <a:latin typeface="楷体-简" charset="0"/>
                <a:ea typeface="楷体-简" charset="0"/>
                <a:cs typeface="楷体-简" charset="0"/>
              </a:rPr>
              <a:t>群体上，</a:t>
            </a:r>
            <a:r>
              <a:rPr lang="zh-CN" altLang="en-US" sz="2200">
                <a:latin typeface="楷体-简" charset="0"/>
                <a:ea typeface="楷体-简" charset="0"/>
                <a:cs typeface="楷体-简" charset="0"/>
              </a:rPr>
              <a:t>白人的低阶层更容易悔过，而黑人群体恰恰相反</a:t>
            </a:r>
            <a:endParaRPr lang="zh-CN" altLang="en-US" sz="2200">
              <a:latin typeface="楷体-简" charset="0"/>
              <a:ea typeface="楷体-简" charset="0"/>
              <a:cs typeface="楷体-简" charset="0"/>
            </a:endParaRPr>
          </a:p>
          <a:p>
            <a:endParaRPr lang="zh-CN" altLang="en-US" sz="2200">
              <a:latin typeface="楷体-简" charset="0"/>
              <a:ea typeface="楷体-简" charset="0"/>
              <a:cs typeface="楷体-简" charset="0"/>
            </a:endParaRPr>
          </a:p>
          <a:p>
            <a:endParaRPr lang="zh-CN" altLang="en-US" sz="2200">
              <a:latin typeface="楷体-简" charset="0"/>
              <a:ea typeface="楷体-简" charset="0"/>
              <a:cs typeface="楷体-简" charset="0"/>
            </a:endParaRPr>
          </a:p>
          <a:p>
            <a:endParaRPr lang="zh-CN" altLang="en-US" sz="2200">
              <a:latin typeface="楷体-简" charset="0"/>
              <a:ea typeface="楷体-简" charset="0"/>
              <a:cs typeface="楷体-简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1150770" y="699847"/>
            <a:ext cx="10327481" cy="1568450"/>
          </a:xfrm>
          <a:prstGeom prst="rect">
            <a:avLst/>
          </a:prstGeom>
        </p:spPr>
        <p:txBody>
          <a:bodyPr wrap="square" rtlCol="0" anchor="t">
            <a:noAutofit/>
          </a:bodyPr>
          <a:p>
            <a:r>
              <a:rPr lang="zh-CN" altLang="en-US" sz="2400">
                <a:latin typeface="楷体" charset="0"/>
                <a:ea typeface="楷体" charset="0"/>
                <a:cs typeface="楷体" charset="0"/>
              </a:rPr>
              <a:t>在那些犯下可怕罪行的人中，我们不应只看到‘罪犯’，更应看到一个被摧毁的人——而摧毁他的是社会本身。</a:t>
            </a:r>
            <a:endParaRPr lang="zh-CN" altLang="en-US" sz="2400">
              <a:latin typeface="楷体" charset="0"/>
              <a:ea typeface="楷体" charset="0"/>
              <a:cs typeface="楷体" charset="0"/>
            </a:endParaRPr>
          </a:p>
          <a:p>
            <a:endParaRPr lang="zh-CN" altLang="en-US" sz="2400">
              <a:latin typeface="楷体" charset="0"/>
              <a:ea typeface="楷体" charset="0"/>
              <a:cs typeface="楷体" charset="0"/>
            </a:endParaRPr>
          </a:p>
          <a:p>
            <a:pPr algn="r"/>
            <a:r>
              <a:rPr lang="zh-CN" altLang="en-US" sz="2400">
                <a:latin typeface="楷体" charset="0"/>
                <a:ea typeface="楷体" charset="0"/>
                <a:cs typeface="楷体" charset="0"/>
              </a:rPr>
              <a:t>——弗里德里希</a:t>
            </a:r>
            <a:r>
              <a:rPr lang="en-US" altLang="zh-CN" sz="2400">
                <a:latin typeface="楷体" charset="0"/>
                <a:ea typeface="楷体" charset="0"/>
                <a:cs typeface="楷体" charset="0"/>
              </a:rPr>
              <a:t>·</a:t>
            </a:r>
            <a:r>
              <a:rPr lang="zh-CN" altLang="en-US" sz="2400">
                <a:latin typeface="楷体" charset="0"/>
                <a:ea typeface="楷体" charset="0"/>
                <a:cs typeface="楷体" charset="0"/>
              </a:rPr>
              <a:t>恩格斯《英国工人阶级状况》</a:t>
            </a:r>
            <a:endParaRPr lang="zh-CN" altLang="en-US" sz="2400">
              <a:latin typeface="楷体" charset="0"/>
              <a:ea typeface="楷体" charset="0"/>
              <a:cs typeface="楷体" charset="0"/>
            </a:endParaRPr>
          </a:p>
          <a:p>
            <a:pPr algn="l"/>
            <a:endParaRPr lang="zh-CN" altLang="en-US" sz="2400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960813" y="2641409"/>
            <a:ext cx="10270322" cy="3871705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2000">
                <a:solidFill>
                  <a:schemeClr val="tx1"/>
                </a:solidFill>
                <a:latin typeface="宋体" charset="0"/>
                <a:ea typeface="宋体" charset="0"/>
              </a:rPr>
              <a:t>恩格斯认为，死刑制度是社会对罪犯个人的专政和压迫；</a:t>
            </a:r>
            <a:endParaRPr lang="zh-CN" altLang="en-US" sz="2000">
              <a:solidFill>
                <a:schemeClr val="tx1"/>
              </a:solidFill>
              <a:latin typeface="宋体" charset="0"/>
              <a:ea typeface="宋体" charset="0"/>
            </a:endParaRPr>
          </a:p>
          <a:p>
            <a:endParaRPr lang="zh-CN" altLang="en-US" sz="2000">
              <a:solidFill>
                <a:schemeClr val="tx1"/>
              </a:solidFill>
              <a:latin typeface="宋体" charset="0"/>
              <a:ea typeface="宋体" charset="0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宋体" charset="0"/>
                <a:ea typeface="宋体" charset="0"/>
              </a:rPr>
              <a:t>我们看到，死刑总体上并未能使得大多数死刑犯感到真正的悔过，相反，由种族、阶级差异所带来的差距与隔阂反是更为突出明显</a:t>
            </a:r>
            <a:endParaRPr lang="zh-CN" altLang="en-US" sz="2000">
              <a:solidFill>
                <a:schemeClr val="tx1"/>
              </a:solidFill>
              <a:latin typeface="宋体" charset="0"/>
              <a:ea typeface="宋体" charset="0"/>
            </a:endParaRPr>
          </a:p>
          <a:p>
            <a:endParaRPr lang="zh-CN" altLang="en-US" sz="2000">
              <a:solidFill>
                <a:schemeClr val="tx1"/>
              </a:solidFill>
              <a:latin typeface="宋体" charset="0"/>
              <a:ea typeface="宋体" charset="0"/>
            </a:endParaRPr>
          </a:p>
          <a:p>
            <a:pPr indent="457200"/>
            <a:r>
              <a:rPr lang="zh-CN" altLang="en-US" sz="2000">
                <a:solidFill>
                  <a:schemeClr val="tx1"/>
                </a:solidFill>
                <a:latin typeface="仿宋" charset="0"/>
                <a:ea typeface="仿宋" charset="0"/>
              </a:rPr>
              <a:t>黑人群体往往比白人更倾向于在临刑前倾诉社会的不公；</a:t>
            </a:r>
            <a:endParaRPr lang="zh-CN" altLang="en-US" sz="2000">
              <a:solidFill>
                <a:schemeClr val="tx1"/>
              </a:solidFill>
              <a:latin typeface="仿宋" charset="0"/>
              <a:ea typeface="仿宋" charset="0"/>
            </a:endParaRPr>
          </a:p>
          <a:p>
            <a:pPr indent="457200"/>
            <a:endParaRPr lang="zh-CN" altLang="en-US" sz="2000">
              <a:solidFill>
                <a:schemeClr val="tx1"/>
              </a:solidFill>
              <a:latin typeface="仿宋" charset="0"/>
              <a:ea typeface="仿宋" charset="0"/>
            </a:endParaRPr>
          </a:p>
          <a:p>
            <a:pPr indent="457200"/>
            <a:r>
              <a:rPr lang="zh-CN" altLang="en-US" sz="2000">
                <a:solidFill>
                  <a:schemeClr val="tx1"/>
                </a:solidFill>
                <a:latin typeface="仿宋" charset="0"/>
                <a:ea typeface="仿宋" charset="0"/>
              </a:rPr>
              <a:t>有产者比无产者更容易拒绝认罪，谴责死刑；</a:t>
            </a:r>
            <a:endParaRPr lang="zh-CN" altLang="en-US" sz="2000">
              <a:solidFill>
                <a:schemeClr val="tx1"/>
              </a:solidFill>
              <a:latin typeface="仿宋" charset="0"/>
              <a:ea typeface="仿宋" charset="0"/>
            </a:endParaRPr>
          </a:p>
          <a:p>
            <a:pPr indent="457200"/>
            <a:endParaRPr lang="zh-CN" altLang="en-US" sz="2000">
              <a:solidFill>
                <a:schemeClr val="tx1"/>
              </a:solidFill>
              <a:latin typeface="仿宋" charset="0"/>
              <a:ea typeface="仿宋" charset="0"/>
            </a:endParaRPr>
          </a:p>
          <a:p>
            <a:pPr indent="457200"/>
            <a:r>
              <a:rPr lang="zh-CN" altLang="en-US" sz="2000">
                <a:solidFill>
                  <a:schemeClr val="tx1"/>
                </a:solidFill>
                <a:latin typeface="仿宋" charset="0"/>
                <a:ea typeface="仿宋" charset="0"/>
              </a:rPr>
              <a:t>有犯罪前科的罪犯并不比无前科的人感到更为羞耻、悔恨；</a:t>
            </a:r>
            <a:endParaRPr lang="zh-CN" altLang="en-US" sz="2000">
              <a:solidFill>
                <a:schemeClr val="tx1"/>
              </a:solidFill>
              <a:latin typeface="仿宋" charset="0"/>
              <a:ea typeface="仿宋" charset="0"/>
            </a:endParaRPr>
          </a:p>
          <a:p>
            <a:pPr indent="457200"/>
            <a:endParaRPr lang="zh-CN" altLang="en-US" sz="2000">
              <a:solidFill>
                <a:schemeClr val="tx1"/>
              </a:solidFill>
              <a:latin typeface="仿宋" charset="0"/>
              <a:ea typeface="仿宋" charset="0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宋体" charset="0"/>
                <a:ea typeface="宋体" charset="0"/>
              </a:rPr>
              <a:t>可见，死刑并未能完成它改造个人的任务，相反，社会压迫却在处决的过程中淋漓尽现</a:t>
            </a:r>
            <a:endParaRPr lang="zh-CN" altLang="en-US" sz="2000">
              <a:solidFill>
                <a:schemeClr val="tx1"/>
              </a:solidFill>
              <a:latin typeface="宋体" charset="0"/>
              <a:ea typeface="宋体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488281" y="1059656"/>
            <a:ext cx="9744075" cy="2252504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3200">
                <a:latin typeface="楷体" charset="0"/>
                <a:ea typeface="楷体" charset="0"/>
                <a:cs typeface="楷体" charset="0"/>
              </a:rPr>
              <a:t>故予与同社诸君子，哀斯墓之徒有其石也，而为之记，亦以明死生之大，匹夫之有重于社稷也</a:t>
            </a:r>
            <a:endParaRPr lang="zh-CN" altLang="en-US" sz="3200">
              <a:latin typeface="楷体" charset="0"/>
              <a:ea typeface="楷体" charset="0"/>
              <a:cs typeface="楷体" charset="0"/>
            </a:endParaRPr>
          </a:p>
          <a:p>
            <a:endParaRPr lang="zh-CN" altLang="en-US" sz="3200">
              <a:latin typeface="楷体" charset="0"/>
              <a:ea typeface="楷体" charset="0"/>
              <a:cs typeface="楷体" charset="0"/>
            </a:endParaRPr>
          </a:p>
          <a:p>
            <a:pPr algn="r"/>
            <a:r>
              <a:rPr lang="zh-CN" altLang="en-US" sz="3200">
                <a:latin typeface="楷体" charset="0"/>
                <a:ea typeface="楷体" charset="0"/>
                <a:cs typeface="楷体" charset="0"/>
              </a:rPr>
              <a:t>——张溥《五人墓碑记》</a:t>
            </a:r>
            <a:endParaRPr lang="zh-CN" altLang="en-US" sz="3200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3" name="文本框 2"/>
          <p:cNvSpPr txBox="1"/>
          <p:nvPr userDrawn="1"/>
        </p:nvSpPr>
        <p:spPr>
          <a:xfrm>
            <a:off x="4786789" y="3744516"/>
            <a:ext cx="6854633" cy="197866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en-US" altLang="zh-CN" sz="2000">
                <a:latin typeface="宋体" charset="0"/>
                <a:ea typeface="宋体" charset="0"/>
                <a:cs typeface="宋体" charset="0"/>
              </a:rPr>
              <a:t>400</a:t>
            </a:r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年前，明廷以“乱”的罪名加于吴民，对爱国之士粗暴判处死刑，造成了不可挽回的损失</a:t>
            </a:r>
            <a:endParaRPr lang="zh-CN" altLang="en-US" sz="2000">
              <a:latin typeface="宋体" charset="0"/>
              <a:ea typeface="宋体" charset="0"/>
              <a:cs typeface="宋体" charset="0"/>
            </a:endParaRPr>
          </a:p>
          <a:p>
            <a:endParaRPr lang="zh-CN" altLang="en-US" sz="2000">
              <a:latin typeface="宋体" charset="0"/>
              <a:ea typeface="宋体" charset="0"/>
              <a:cs typeface="宋体" charset="0"/>
            </a:endParaRPr>
          </a:p>
          <a:p>
            <a:r>
              <a:rPr lang="zh-CN" altLang="en-US" sz="2000">
                <a:latin typeface="宋体" charset="0"/>
                <a:ea typeface="宋体" charset="0"/>
                <a:cs typeface="宋体" charset="0"/>
              </a:rPr>
              <a:t>今天，本小组将通过对死刑数据集的探索性研究，揭示死刑制度的内外影响，并结合马克思主义刑罚理论，从数据层面对死刑制度进行新的思考</a:t>
            </a:r>
            <a:endParaRPr lang="zh-CN" altLang="en-US" sz="2000">
              <a:latin typeface="宋体" charset="0"/>
              <a:ea typeface="宋体" charset="0"/>
              <a:cs typeface="宋体" charset="0"/>
            </a:endParaRPr>
          </a:p>
        </p:txBody>
      </p:sp>
      <p:pic>
        <p:nvPicPr>
          <p:cNvPr id="4" name="图片 3" descr="upload_post_object_v2_228268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616" y="2357509"/>
            <a:ext cx="3025212" cy="345738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616600" y="1075011"/>
            <a:ext cx="5299075" cy="2153285"/>
            <a:chOff x="1947" y="2012"/>
            <a:chExt cx="8345" cy="3391"/>
          </a:xfrm>
        </p:grpSpPr>
        <p:pic>
          <p:nvPicPr>
            <p:cNvPr id="6" name="图片 5" descr="upload_post_object_v2_41535693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47" y="2012"/>
              <a:ext cx="160" cy="174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 userDrawn="1"/>
          </p:nvSpPr>
          <p:spPr>
            <a:xfrm>
              <a:off x="2233" y="2012"/>
              <a:ext cx="8059" cy="3391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pPr algn="l"/>
              <a:r>
                <a:rPr lang="en-US" altLang="zh-CN" sz="3200" b="1">
                  <a:cs typeface="Arial" panose="020B0604020202020204" pitchFamily="34" charset="0"/>
                </a:rPr>
                <a:t>4.3</a:t>
              </a:r>
              <a:r>
                <a:rPr lang="zh-CN" altLang="en-US" sz="3200" b="1">
                  <a:cs typeface="Arial" panose="020B0604020202020204" pitchFamily="34" charset="0"/>
                </a:rPr>
                <a:t>、</a:t>
              </a:r>
              <a:endParaRPr lang="en-US" altLang="zh-CN" sz="3200" b="1"/>
            </a:p>
            <a:p>
              <a:pPr indent="457200" algn="l"/>
              <a:r>
                <a:rPr lang="zh-CN" altLang="en-US" sz="3200" b="1"/>
                <a:t>死刑执行的群体态度探析</a:t>
              </a:r>
              <a:endParaRPr lang="zh-CN" altLang="en-US" sz="3200" b="1"/>
            </a:p>
            <a:p>
              <a:pPr indent="457200" algn="r"/>
              <a:r>
                <a:rPr lang="zh-CN" altLang="en-US"/>
                <a:t>——基于</a:t>
              </a:r>
              <a:r>
                <a:rPr lang="en-US" altLang="zh-CN"/>
                <a:t>Twitter</a:t>
              </a:r>
              <a:r>
                <a:rPr lang="zh-CN" altLang="en-US"/>
                <a:t>话题数据集</a:t>
              </a:r>
              <a:endParaRPr lang="zh-CN" altLang="en-US"/>
            </a:p>
            <a:p>
              <a:pPr indent="457200" algn="r"/>
              <a:r>
                <a:rPr lang="zh-CN" altLang="en-US" sz="3200" b="1"/>
                <a:t>   </a:t>
              </a:r>
              <a:endParaRPr lang="zh-CN" altLang="en-US" sz="2000"/>
            </a:p>
            <a:p>
              <a:pPr indent="457200" algn="l"/>
              <a:endParaRPr lang="zh-CN" altLang="en-US" sz="2000"/>
            </a:p>
          </p:txBody>
        </p:sp>
      </p:grpSp>
      <p:sp>
        <p:nvSpPr>
          <p:cNvPr id="10" name="文本框 9"/>
          <p:cNvSpPr txBox="1"/>
          <p:nvPr userDrawn="1"/>
        </p:nvSpPr>
        <p:spPr>
          <a:xfrm>
            <a:off x="1203146" y="2833892"/>
            <a:ext cx="8820179" cy="2575814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2400">
                <a:latin typeface="宋体" charset="0"/>
                <a:ea typeface="宋体" charset="0"/>
                <a:cs typeface="宋体" charset="0"/>
              </a:rPr>
              <a:t>民众对死刑的态度如何？从社会舆论角度分析，死刑具有怎样的社会群体价值？</a:t>
            </a:r>
            <a:endParaRPr lang="zh-CN" altLang="en-US" sz="2400">
              <a:latin typeface="宋体" charset="0"/>
              <a:ea typeface="宋体" charset="0"/>
              <a:cs typeface="宋体" charset="0"/>
            </a:endParaRPr>
          </a:p>
          <a:p>
            <a:endParaRPr lang="zh-CN" altLang="en-US" sz="2400">
              <a:latin typeface="宋体" charset="0"/>
              <a:ea typeface="宋体" charset="0"/>
              <a:cs typeface="宋体" charset="0"/>
            </a:endParaRPr>
          </a:p>
          <a:p>
            <a:r>
              <a:rPr lang="zh-CN" altLang="en-US" sz="2400">
                <a:latin typeface="宋体" charset="0"/>
                <a:ea typeface="宋体" charset="0"/>
                <a:cs typeface="宋体" charset="0"/>
              </a:rPr>
              <a:t>带着这些问题，我们拟构建死刑</a:t>
            </a:r>
            <a:r>
              <a:rPr lang="zh-CN" altLang="en-US" sz="2400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执行的舆情分析模型</a:t>
            </a:r>
            <a:r>
              <a:rPr lang="zh-CN" altLang="en-US" sz="2400">
                <a:latin typeface="宋体" charset="0"/>
                <a:ea typeface="宋体" charset="0"/>
                <a:cs typeface="宋体" charset="0"/>
              </a:rPr>
              <a:t>，探究死刑给民众带来的群体影响</a:t>
            </a:r>
            <a:endParaRPr lang="zh-CN" altLang="en-US" sz="2400">
              <a:latin typeface="宋体" charset="0"/>
              <a:ea typeface="宋体" charset="0"/>
              <a:cs typeface="宋体" charset="0"/>
            </a:endParaRPr>
          </a:p>
          <a:p>
            <a:endParaRPr lang="zh-CN" altLang="en-US" sz="2400">
              <a:latin typeface="宋体" charset="0"/>
              <a:ea typeface="宋体" charset="0"/>
              <a:cs typeface="宋体" charset="0"/>
            </a:endParaRPr>
          </a:p>
          <a:p>
            <a:r>
              <a:rPr lang="zh-CN" altLang="en-US">
                <a:latin typeface="宋体" charset="0"/>
                <a:ea typeface="宋体" charset="0"/>
                <a:cs typeface="宋体" charset="0"/>
              </a:rPr>
              <a:t>——聚类分析</a:t>
            </a:r>
            <a:endParaRPr lang="zh-CN" altLang="en-US">
              <a:latin typeface="宋体" charset="0"/>
              <a:ea typeface="宋体" charset="0"/>
              <a:cs typeface="宋体" charset="0"/>
            </a:endParaRPr>
          </a:p>
          <a:p>
            <a:r>
              <a:rPr lang="zh-CN" altLang="en-US">
                <a:latin typeface="宋体" charset="0"/>
                <a:ea typeface="宋体" charset="0"/>
                <a:cs typeface="宋体" charset="0"/>
              </a:rPr>
              <a:t>——情感分析</a:t>
            </a:r>
            <a:endParaRPr lang="zh-CN" altLang="en-US">
              <a:latin typeface="宋体" charset="0"/>
              <a:ea typeface="宋体" charset="0"/>
              <a:cs typeface="宋体" charset="0"/>
            </a:endParaRPr>
          </a:p>
          <a:p>
            <a:r>
              <a:rPr lang="zh-CN" altLang="en-US">
                <a:latin typeface="宋体" charset="0"/>
                <a:ea typeface="宋体" charset="0"/>
                <a:cs typeface="宋体" charset="0"/>
              </a:rPr>
              <a:t>——</a:t>
            </a:r>
            <a:r>
              <a:rPr lang="en-US" altLang="zh-CN">
                <a:latin typeface="宋体" charset="0"/>
                <a:ea typeface="宋体" charset="0"/>
                <a:cs typeface="宋体" charset="0"/>
              </a:rPr>
              <a:t>LDA</a:t>
            </a:r>
            <a:r>
              <a:rPr lang="zh-CN" altLang="en-US">
                <a:latin typeface="宋体" charset="0"/>
                <a:ea typeface="宋体" charset="0"/>
                <a:cs typeface="宋体" charset="0"/>
              </a:rPr>
              <a:t>主体聚类</a:t>
            </a:r>
            <a:endParaRPr lang="en-US" altLang="zh-CN">
              <a:latin typeface="宋体" charset="0"/>
              <a:ea typeface="宋体" charset="0"/>
              <a:cs typeface="宋体" charset="0"/>
            </a:endParaRPr>
          </a:p>
          <a:p>
            <a:r>
              <a:rPr lang="zh-CN" altLang="en-US">
                <a:latin typeface="宋体" charset="0"/>
                <a:ea typeface="宋体" charset="0"/>
                <a:cs typeface="宋体" charset="0"/>
              </a:rPr>
              <a:t>——时间序列分析</a:t>
            </a:r>
            <a:endParaRPr lang="en-US" altLang="zh-CN">
              <a:latin typeface="宋体" charset="0"/>
              <a:ea typeface="宋体" charset="0"/>
              <a:cs typeface="宋体" charset="0"/>
            </a:endParaRPr>
          </a:p>
          <a:p>
            <a:endParaRPr lang="zh-CN" altLang="en-US">
              <a:latin typeface="宋体" charset="0"/>
              <a:ea typeface="宋体" charset="0"/>
              <a:cs typeface="宋体" charset="0"/>
            </a:endParaRPr>
          </a:p>
          <a:p>
            <a:endParaRPr lang="zh-CN" altLang="en-US" sz="2400"/>
          </a:p>
        </p:txBody>
      </p:sp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 userDrawn="1"/>
        </p:nvGrpSpPr>
        <p:grpSpPr>
          <a:xfrm>
            <a:off x="303310" y="195801"/>
            <a:ext cx="4761865" cy="1878330"/>
            <a:chOff x="2073" y="1960"/>
            <a:chExt cx="7499" cy="2958"/>
          </a:xfrm>
        </p:grpSpPr>
        <p:pic>
          <p:nvPicPr>
            <p:cNvPr id="6" name="图片 5" descr="upload_post_object_v2_41535693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73" y="1960"/>
              <a:ext cx="160" cy="174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 userDrawn="1"/>
          </p:nvSpPr>
          <p:spPr>
            <a:xfrm>
              <a:off x="2233" y="2012"/>
              <a:ext cx="7339" cy="2906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pPr algn="l"/>
              <a:r>
                <a:rPr lang="en-US" altLang="zh-CN" sz="3200" b="1">
                  <a:cs typeface="Arial" panose="020B0604020202020204" pitchFamily="34" charset="0"/>
                </a:rPr>
                <a:t>4.3</a:t>
              </a:r>
              <a:r>
                <a:rPr lang="zh-CN" altLang="en-US" sz="3200" b="1">
                  <a:cs typeface="Arial" panose="020B0604020202020204" pitchFamily="34" charset="0"/>
                </a:rPr>
                <a:t>、</a:t>
              </a:r>
              <a:endParaRPr lang="en-US" altLang="zh-CN" sz="3200" b="1"/>
            </a:p>
            <a:p>
              <a:pPr algn="l"/>
              <a:r>
                <a:rPr lang="zh-CN" altLang="en-US" sz="3200" b="1"/>
                <a:t>死刑执行的群体态度探析</a:t>
              </a:r>
              <a:endParaRPr lang="zh-CN" altLang="en-US" sz="3200" b="1"/>
            </a:p>
            <a:p>
              <a:pPr algn="r"/>
              <a:r>
                <a:rPr lang="zh-CN" altLang="en-US">
                  <a:sym typeface="+mn-ea"/>
                </a:rPr>
                <a:t>——基于</a:t>
              </a:r>
              <a:r>
                <a:rPr lang="en-US" altLang="zh-CN">
                  <a:sym typeface="+mn-ea"/>
                </a:rPr>
                <a:t>Twitter</a:t>
              </a:r>
              <a:r>
                <a:rPr lang="zh-CN" altLang="en-US">
                  <a:sym typeface="+mn-ea"/>
                </a:rPr>
                <a:t>话题数据集</a:t>
              </a:r>
              <a:endParaRPr lang="zh-CN" altLang="en-US" sz="3200" b="1"/>
            </a:p>
            <a:p>
              <a:endParaRPr lang="zh-CN" altLang="en-US" sz="3200" b="1"/>
            </a:p>
          </p:txBody>
        </p:sp>
      </p:grpSp>
      <p:sp>
        <p:nvSpPr>
          <p:cNvPr id="5" name="文本框 4"/>
          <p:cNvSpPr txBox="1"/>
          <p:nvPr userDrawn="1"/>
        </p:nvSpPr>
        <p:spPr>
          <a:xfrm>
            <a:off x="560154" y="1884394"/>
            <a:ext cx="20116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/>
              <a:t>群众</a:t>
            </a:r>
            <a:r>
              <a:rPr lang="zh-CN" altLang="en-US">
                <a:cs typeface="Arial" panose="020B0604020202020204" pitchFamily="34" charset="0"/>
              </a:rPr>
              <a:t>情感态度分析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075966" y="2254017"/>
            <a:ext cx="4235287" cy="3170233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 sz="900"/>
              <a:t>Topic 0: </a:t>
            </a:r>
            <a:r>
              <a:rPr lang="zh-CN" altLang="en-US" sz="900"/>
              <a:t>有关与家庭、儿童受害的社会恶性犯罪相关的死刑讨论</a:t>
            </a:r>
            <a:endParaRPr lang="en-US" altLang="zh-CN" sz="900"/>
          </a:p>
          <a:p>
            <a:r>
              <a:rPr lang="en-US" altLang="zh-CN" sz="900"/>
              <a:t>  police(7042.984), murder(3976.162), told(3501.306), sep(2978.957), court(2909.340), family(2482.783), child(2304.686), people(2267.116), accused(2103.661), killed(2046.920)</a:t>
            </a:r>
            <a:endParaRPr lang="en-US" altLang="zh-CN" sz="900"/>
          </a:p>
          <a:p>
            <a:endParaRPr lang="en-US" altLang="zh-CN" sz="900"/>
          </a:p>
          <a:p>
            <a:r>
              <a:rPr lang="en-US" altLang="zh-CN" sz="900"/>
              <a:t>Topic 1: </a:t>
            </a:r>
            <a:r>
              <a:rPr lang="zh-CN" altLang="en-US" sz="900"/>
              <a:t>有关最高法院判决、死刑执行公正性的一些争议</a:t>
            </a:r>
            <a:endParaRPr lang="en-US" altLang="zh-CN" sz="900"/>
          </a:p>
          <a:p>
            <a:r>
              <a:rPr lang="en-US" altLang="zh-CN" sz="900"/>
              <a:t>  court(8317.719), execution(5606.110), punishment(3836.423), supreme(3378.709), supreme court(3264.082), justice(3176.665), row(3055.128), life(2861.813), executions(2766.137), people(2441.267)</a:t>
            </a:r>
            <a:endParaRPr lang="en-US" altLang="zh-CN" sz="900"/>
          </a:p>
          <a:p>
            <a:endParaRPr lang="en-US" altLang="zh-CN" sz="900"/>
          </a:p>
          <a:p>
            <a:r>
              <a:rPr lang="en-US" altLang="zh-CN" sz="900"/>
              <a:t>Topic 2: </a:t>
            </a:r>
            <a:r>
              <a:rPr lang="zh-CN" altLang="en-US" sz="900"/>
              <a:t>有关人权视角下的死刑批判，国际法律争议</a:t>
            </a:r>
            <a:endParaRPr lang="en-US" altLang="zh-CN" sz="900"/>
          </a:p>
          <a:p>
            <a:r>
              <a:rPr lang="en-US" altLang="zh-CN" sz="900"/>
              <a:t>  rights(4114.157), people(3762.739), human(3484.065), punishment(3015.383), government(2804.338), human rights(2684.379), sep(2599.302), international(2365.178), drug(2327.975), law(2246.096)</a:t>
            </a:r>
            <a:endParaRPr lang="en-US" altLang="zh-CN" sz="900"/>
          </a:p>
          <a:p>
            <a:endParaRPr lang="en-US" altLang="zh-CN" sz="900"/>
          </a:p>
          <a:p>
            <a:r>
              <a:rPr lang="en-US" altLang="zh-CN" sz="900"/>
              <a:t>Topic 3: </a:t>
            </a:r>
            <a:r>
              <a:rPr lang="zh-CN" altLang="en-US" sz="900"/>
              <a:t>有关地方司法判决与死刑的争议</a:t>
            </a:r>
            <a:endParaRPr lang="en-US" altLang="zh-CN" sz="900"/>
          </a:p>
          <a:p>
            <a:r>
              <a:rPr lang="en-US" altLang="zh-CN" sz="900"/>
              <a:t>  attorney(3249.005), court(3188.919), florida(3127.733), county(2330.619), ayala(2074.830), scott(1722.240), office(1615.108), judge(1577.775), prosecutors(1566.336), murder(1487.966)</a:t>
            </a:r>
            <a:endParaRPr lang="en-US" altLang="zh-CN" sz="900"/>
          </a:p>
          <a:p>
            <a:endParaRPr lang="en-US" altLang="zh-CN" sz="900"/>
          </a:p>
          <a:p>
            <a:r>
              <a:rPr lang="zh-CN" altLang="en-US" sz="900"/>
              <a:t>第一类聚焦于死刑的某个具体领域，剩下结果则是分别从联邦中心最高法院，国际，美国各地区的角度对死刑的一些争议讨论</a:t>
            </a:r>
            <a:endParaRPr lang="zh-CN" altLang="en-US" sz="90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076014" y="1801324"/>
            <a:ext cx="22275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/>
              <a:t>基于</a:t>
            </a:r>
            <a:r>
              <a:rPr lang="en-US" altLang="zh-CN"/>
              <a:t>LDA</a:t>
            </a:r>
            <a:r>
              <a:rPr lang="zh-CN" altLang="en-US"/>
              <a:t>的主题建模</a:t>
            </a:r>
            <a:endParaRPr lang="zh-CN" altLang="en-US"/>
          </a:p>
        </p:txBody>
      </p:sp>
      <p:sp>
        <p:nvSpPr>
          <p:cNvPr id="12" name="文本框 11"/>
          <p:cNvSpPr txBox="1"/>
          <p:nvPr userDrawn="1"/>
        </p:nvSpPr>
        <p:spPr>
          <a:xfrm>
            <a:off x="8604731" y="1801312"/>
            <a:ext cx="315468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zh-CN" altLang="en-US"/>
              <a:t>死刑</a:t>
            </a:r>
            <a:r>
              <a:rPr lang="zh-CN" altLang="en-US">
                <a:cs typeface="Arial" panose="020B0604020202020204" pitchFamily="34" charset="0"/>
              </a:rPr>
              <a:t>话题</a:t>
            </a:r>
            <a:r>
              <a:rPr lang="zh-CN" altLang="en-US"/>
              <a:t>舆情的时间变化趋势</a:t>
            </a:r>
            <a:endParaRPr lang="zh-CN" altLang="en-US"/>
          </a:p>
        </p:txBody>
      </p:sp>
      <p:graphicFrame>
        <p:nvGraphicFramePr>
          <p:cNvPr id="13" name="表格 12"/>
          <p:cNvGraphicFramePr/>
          <p:nvPr/>
        </p:nvGraphicFramePr>
        <p:xfrm>
          <a:off x="157000" y="2435631"/>
          <a:ext cx="364236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21180"/>
                <a:gridCol w="1821180"/>
              </a:tblGrid>
              <a:tr h="365760">
                <a:tc gridSpan="2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sentiment_label</a:t>
                      </a:r>
                      <a:endParaRPr lang="en-US" altLang="zh-CN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 hMerge="1"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Positive </a:t>
                      </a:r>
                      <a:endParaRPr lang="en-US" altLang="zh-CN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38.41</a:t>
                      </a:r>
                      <a:endParaRPr lang="en-US" altLang="zh-CN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Negative</a:t>
                      </a:r>
                      <a:endParaRPr lang="en-US" altLang="zh-CN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16.36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Neutral </a:t>
                      </a:r>
                      <a:endParaRPr lang="en-US" altLang="zh-CN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45.24</a:t>
                      </a:r>
                      <a:endParaRPr lang="en-US" altLang="zh-CN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14" name="图片 13" descr="upload_post_object_v2_6903167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204" y="2253964"/>
            <a:ext cx="3647690" cy="28860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组合 3"/>
          <p:cNvGrpSpPr/>
          <p:nvPr userDrawn="1"/>
        </p:nvGrpSpPr>
        <p:grpSpPr>
          <a:xfrm>
            <a:off x="160292" y="136210"/>
            <a:ext cx="4761865" cy="1878330"/>
            <a:chOff x="2073" y="1960"/>
            <a:chExt cx="7499" cy="2958"/>
          </a:xfrm>
        </p:grpSpPr>
        <p:pic>
          <p:nvPicPr>
            <p:cNvPr id="5" name="图片 4" descr="upload_post_object_v2_41535693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73" y="1960"/>
              <a:ext cx="160" cy="1747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 userDrawn="1"/>
          </p:nvSpPr>
          <p:spPr>
            <a:xfrm>
              <a:off x="2233" y="2012"/>
              <a:ext cx="7339" cy="2906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pPr algn="l"/>
              <a:r>
                <a:rPr lang="en-US" altLang="zh-CN" sz="3200" b="1">
                  <a:cs typeface="Arial" panose="020B0604020202020204" pitchFamily="34" charset="0"/>
                </a:rPr>
                <a:t>4.3</a:t>
              </a:r>
              <a:r>
                <a:rPr lang="zh-CN" altLang="en-US" sz="3200" b="1">
                  <a:cs typeface="Arial" panose="020B0604020202020204" pitchFamily="34" charset="0"/>
                </a:rPr>
                <a:t>、</a:t>
              </a:r>
              <a:endParaRPr lang="en-US" altLang="zh-CN" sz="3200" b="1"/>
            </a:p>
            <a:p>
              <a:pPr algn="l"/>
              <a:r>
                <a:rPr lang="zh-CN" altLang="en-US" sz="3200" b="1"/>
                <a:t>死刑执行的群体态度探析</a:t>
              </a:r>
              <a:endParaRPr lang="zh-CN" altLang="en-US" sz="3200" b="1"/>
            </a:p>
            <a:p>
              <a:pPr algn="r"/>
              <a:r>
                <a:rPr lang="zh-CN" altLang="en-US">
                  <a:sym typeface="+mn-ea"/>
                </a:rPr>
                <a:t>——基于</a:t>
              </a:r>
              <a:r>
                <a:rPr lang="en-US" altLang="zh-CN">
                  <a:sym typeface="+mn-ea"/>
                </a:rPr>
                <a:t>Twitter</a:t>
              </a:r>
              <a:r>
                <a:rPr lang="zh-CN" altLang="en-US">
                  <a:sym typeface="+mn-ea"/>
                </a:rPr>
                <a:t>话题数据集</a:t>
              </a:r>
              <a:endParaRPr lang="zh-CN" altLang="en-US" sz="3200" b="1"/>
            </a:p>
            <a:p>
              <a:endParaRPr lang="zh-CN" altLang="en-US" sz="3200" b="1"/>
            </a:p>
          </p:txBody>
        </p:sp>
      </p:grpSp>
      <p:sp>
        <p:nvSpPr>
          <p:cNvPr id="10" name="文本框 9"/>
          <p:cNvSpPr txBox="1"/>
          <p:nvPr userDrawn="1"/>
        </p:nvSpPr>
        <p:spPr>
          <a:xfrm>
            <a:off x="867948" y="2161789"/>
            <a:ext cx="11006954" cy="3657400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>
                <a:latin typeface="楷体" charset="0"/>
                <a:ea typeface="楷体" charset="0"/>
                <a:cs typeface="楷体" charset="0"/>
              </a:rPr>
              <a:t>通过情感分析和时间序列分析，我们发现：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pPr indent="457200"/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pPr indent="457200"/>
            <a:r>
              <a:rPr lang="en-US" altLang="zh-CN">
                <a:latin typeface="楷体" charset="0"/>
                <a:ea typeface="楷体" charset="0"/>
                <a:cs typeface="楷体" charset="0"/>
              </a:rPr>
              <a:t>1. 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从主题上，既有惩恶扬善、正义伸张的支持声音，又有道德反思与人道主义的关怀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pPr indent="457200"/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pPr indent="457200"/>
            <a:r>
              <a:rPr lang="en-US" altLang="zh-CN">
                <a:latin typeface="楷体" charset="0"/>
                <a:ea typeface="楷体" charset="0"/>
                <a:cs typeface="楷体" charset="0"/>
              </a:rPr>
              <a:t>2.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 从情感上，反对的声音总体上多于支持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pPr indent="457200"/>
            <a:endParaRPr lang="zh-CN" altLang="en-US">
              <a:latin typeface="楷体" charset="0"/>
              <a:ea typeface="楷体" charset="0"/>
              <a:cs typeface="楷体" charset="0"/>
            </a:endParaRPr>
          </a:p>
          <a:p>
            <a:pPr indent="457200"/>
            <a:r>
              <a:rPr lang="en-US" altLang="zh-CN">
                <a:latin typeface="楷体" charset="0"/>
                <a:ea typeface="楷体" charset="0"/>
                <a:cs typeface="楷体" charset="0"/>
              </a:rPr>
              <a:t>2.</a:t>
            </a:r>
            <a:r>
              <a:rPr lang="zh-CN" altLang="en-US">
                <a:latin typeface="楷体" charset="0"/>
                <a:ea typeface="楷体" charset="0"/>
                <a:cs typeface="楷体" charset="0"/>
              </a:rPr>
              <a:t> 从舆情上，群众的讨论往往受重大的判决事件影响，呈现波动态势</a:t>
            </a:r>
            <a:endParaRPr lang="zh-CN" altLang="en-US">
              <a:latin typeface="楷体" charset="0"/>
              <a:ea typeface="楷体" charset="0"/>
              <a:cs typeface="楷体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71371" y="1102577"/>
            <a:ext cx="10449207" cy="179325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>
                <a:latin typeface="楷体" charset="0"/>
                <a:ea typeface="楷体" charset="0"/>
                <a:cs typeface="楷体" charset="0"/>
              </a:rPr>
              <a:t>有什么权利用惩罚一个人来感化或恫吓其他的人呢？</a:t>
            </a:r>
            <a:endParaRPr lang="zh-CN" altLang="en-US" sz="2800">
              <a:latin typeface="楷体" charset="0"/>
              <a:ea typeface="楷体" charset="0"/>
              <a:cs typeface="楷体" charset="0"/>
            </a:endParaRPr>
          </a:p>
          <a:p>
            <a:r>
              <a:rPr lang="zh-CN" altLang="en-US" sz="2800">
                <a:latin typeface="楷体" charset="0"/>
                <a:ea typeface="楷体" charset="0"/>
                <a:cs typeface="楷体" charset="0"/>
              </a:rPr>
              <a:t>利用刑罚来感化或恫吓世界就从来没有成功过。适得其反！</a:t>
            </a:r>
            <a:endParaRPr lang="zh-CN" altLang="en-US" sz="2800">
              <a:latin typeface="楷体" charset="0"/>
              <a:ea typeface="楷体" charset="0"/>
              <a:cs typeface="楷体" charset="0"/>
            </a:endParaRPr>
          </a:p>
          <a:p>
            <a:endParaRPr lang="zh-CN" altLang="en-US" sz="2800">
              <a:latin typeface="楷体" charset="0"/>
              <a:ea typeface="楷体" charset="0"/>
              <a:cs typeface="楷体" charset="0"/>
            </a:endParaRPr>
          </a:p>
          <a:p>
            <a:pPr algn="r"/>
            <a:r>
              <a:rPr lang="zh-CN" altLang="en-US" sz="2800">
                <a:latin typeface="楷体" charset="0"/>
                <a:ea typeface="楷体" charset="0"/>
                <a:cs typeface="楷体" charset="0"/>
              </a:rPr>
              <a:t>——卡尔·马克思《</a:t>
            </a:r>
            <a:r>
              <a:rPr lang="zh-CN" altLang="en-US" sz="2800">
                <a:solidFill>
                  <a:schemeClr val="tx1"/>
                </a:solidFill>
                <a:latin typeface="楷体" charset="0"/>
                <a:ea typeface="楷体" charset="0"/>
                <a:cs typeface="楷体" charset="0"/>
              </a:rPr>
              <a:t>马恩全集第八卷</a:t>
            </a:r>
            <a:r>
              <a:rPr lang="zh-CN" altLang="en-US" sz="2800">
                <a:latin typeface="楷体" charset="0"/>
                <a:ea typeface="楷体" charset="0"/>
                <a:cs typeface="楷体" charset="0"/>
              </a:rPr>
              <a:t>》</a:t>
            </a:r>
            <a:endParaRPr lang="zh-CN" altLang="en-US" sz="2800">
              <a:latin typeface="楷体" charset="0"/>
              <a:ea typeface="楷体" charset="0"/>
              <a:cs typeface="楷体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1893" y="3534623"/>
            <a:ext cx="10411281" cy="237441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000">
                <a:latin typeface="宋体" charset="0"/>
                <a:ea typeface="宋体" charset="0"/>
              </a:rPr>
              <a:t>马克思</a:t>
            </a:r>
            <a:r>
              <a:rPr lang="zh-CN" altLang="en-US" sz="2000">
                <a:latin typeface="宋体" charset="0"/>
                <a:ea typeface="宋体" charset="0"/>
                <a:cs typeface="Arial" panose="020B0604020202020204" pitchFamily="34" charset="0"/>
              </a:rPr>
              <a:t>认为，死刑并不能起到其警示作用，反而会激发人民的反对浪潮</a:t>
            </a:r>
            <a:endParaRPr lang="zh-CN" altLang="en-US" sz="2000">
              <a:latin typeface="宋体" charset="0"/>
              <a:ea typeface="宋体" charset="0"/>
              <a:cs typeface="Arial" panose="020B0604020202020204" pitchFamily="34" charset="0"/>
            </a:endParaRPr>
          </a:p>
          <a:p>
            <a:endParaRPr lang="zh-CN" altLang="en-US" sz="2000">
              <a:latin typeface="宋体" charset="0"/>
              <a:ea typeface="宋体" charset="0"/>
              <a:cs typeface="Arial" panose="020B0604020202020204" pitchFamily="34" charset="0"/>
            </a:endParaRPr>
          </a:p>
          <a:p>
            <a:pPr indent="457200"/>
            <a:r>
              <a:rPr lang="zh-CN" altLang="en-US" sz="2000">
                <a:latin typeface="仿宋" charset="0"/>
                <a:ea typeface="仿宋" charset="0"/>
                <a:cs typeface="Arial" panose="020B0604020202020204" pitchFamily="34" charset="0"/>
              </a:rPr>
              <a:t>群众并未能因为死刑的判决而感到惊恐、回归秩序；反而会陷入反思与人道主义的思考</a:t>
            </a:r>
            <a:endParaRPr lang="zh-CN" altLang="en-US" sz="2000">
              <a:latin typeface="仿宋" charset="0"/>
              <a:ea typeface="仿宋" charset="0"/>
              <a:cs typeface="Arial" panose="020B0604020202020204" pitchFamily="34" charset="0"/>
            </a:endParaRPr>
          </a:p>
          <a:p>
            <a:endParaRPr lang="zh-CN" altLang="en-US" sz="2000">
              <a:latin typeface="宋体" charset="0"/>
              <a:ea typeface="宋体" charset="0"/>
            </a:endParaRPr>
          </a:p>
          <a:p>
            <a:r>
              <a:rPr lang="zh-CN" altLang="en-US" sz="2000">
                <a:solidFill>
                  <a:schemeClr val="tx1"/>
                </a:solidFill>
                <a:latin typeface="宋体" charset="0"/>
                <a:ea typeface="宋体" charset="0"/>
              </a:rPr>
              <a:t>所以</a:t>
            </a:r>
            <a:r>
              <a:rPr lang="zh-CN" altLang="en-US" sz="2000">
                <a:latin typeface="宋体" charset="0"/>
                <a:ea typeface="宋体" charset="0"/>
              </a:rPr>
              <a:t>，死刑无法根除社会性矛盾，其产生的群体意义是投射情绪、寻求秩序感，我们应关注制度正义而非极刑幻觉。</a:t>
            </a:r>
            <a:endParaRPr lang="zh-CN" altLang="en-US" sz="2000">
              <a:latin typeface="宋体" charset="0"/>
              <a:ea typeface="宋体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616600" y="1075011"/>
            <a:ext cx="2856865" cy="1109345"/>
            <a:chOff x="1947" y="2012"/>
            <a:chExt cx="4499" cy="1747"/>
          </a:xfrm>
        </p:grpSpPr>
        <p:pic>
          <p:nvPicPr>
            <p:cNvPr id="6" name="图片 5" descr="upload_post_object_v2_41535693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47" y="2012"/>
              <a:ext cx="160" cy="174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 userDrawn="1"/>
          </p:nvSpPr>
          <p:spPr>
            <a:xfrm>
              <a:off x="2233" y="2012"/>
              <a:ext cx="4213" cy="1695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pPr algn="l"/>
              <a:r>
                <a:rPr lang="en-US" altLang="zh-CN" sz="3200" b="1">
                  <a:cs typeface="Arial" panose="020B0604020202020204" pitchFamily="34" charset="0"/>
                </a:rPr>
                <a:t>5</a:t>
              </a:r>
              <a:r>
                <a:rPr lang="zh-CN" altLang="en-US" sz="3200" b="1">
                  <a:cs typeface="Arial" panose="020B0604020202020204" pitchFamily="34" charset="0"/>
                </a:rPr>
                <a:t>、</a:t>
              </a:r>
              <a:endParaRPr lang="en-US" altLang="zh-CN" sz="3200" b="1"/>
            </a:p>
            <a:p>
              <a:pPr indent="457200" algn="l"/>
              <a:r>
                <a:rPr lang="zh-CN" altLang="en-US" sz="3200" b="1">
                  <a:cs typeface="Arial" panose="020B0604020202020204" pitchFamily="34" charset="0"/>
                </a:rPr>
                <a:t>总结与反思</a:t>
              </a:r>
              <a:endParaRPr lang="zh-CN" altLang="en-US" sz="3200" b="1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015182" y="2353957"/>
            <a:ext cx="10308131" cy="4044079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800" b="1">
                <a:solidFill>
                  <a:schemeClr val="tx1"/>
                </a:solidFill>
                <a:latin typeface="楷体-简" charset="0"/>
                <a:ea typeface="楷体-简" charset="0"/>
              </a:rPr>
              <a:t>一、从</a:t>
            </a:r>
            <a:r>
              <a:rPr lang="zh-CN" altLang="en-US" sz="2800" b="1">
                <a:solidFill>
                  <a:schemeClr val="tx1"/>
                </a:solidFill>
                <a:latin typeface="楷体-简" charset="0"/>
                <a:ea typeface="楷体-简" charset="0"/>
                <a:cs typeface="Arial" panose="020B0604020202020204" pitchFamily="34" charset="0"/>
              </a:rPr>
              <a:t>死刑的内部建制来看，死刑具有深刻的社会歧视性</a:t>
            </a:r>
            <a:endParaRPr lang="zh-CN" altLang="en-US" sz="2800" b="1">
              <a:solidFill>
                <a:schemeClr val="tx1"/>
              </a:solidFill>
              <a:latin typeface="楷体-简" charset="0"/>
              <a:ea typeface="楷体-简" charset="0"/>
              <a:cs typeface="Arial" panose="020B0604020202020204" pitchFamily="34" charset="0"/>
            </a:endParaRPr>
          </a:p>
          <a:p>
            <a:endParaRPr lang="zh-CN" altLang="en-US" sz="2800">
              <a:latin typeface="楷体-简" charset="0"/>
              <a:ea typeface="楷体-简" charset="0"/>
            </a:endParaRPr>
          </a:p>
          <a:p>
            <a:r>
              <a:rPr lang="zh-CN" altLang="en-US" sz="2800" b="1">
                <a:solidFill>
                  <a:schemeClr val="tx1"/>
                </a:solidFill>
                <a:latin typeface="楷体-简" charset="0"/>
                <a:ea typeface="楷体-简" charset="0"/>
                <a:cs typeface="Arial" panose="020B0604020202020204" pitchFamily="34" charset="0"/>
              </a:rPr>
              <a:t>二、从死刑的外部影响来看</a:t>
            </a:r>
            <a:endParaRPr lang="zh-CN" altLang="en-US" sz="2800" b="1">
              <a:solidFill>
                <a:schemeClr val="tx1"/>
              </a:solidFill>
              <a:latin typeface="楷体-简" charset="0"/>
              <a:ea typeface="楷体-简" charset="0"/>
              <a:cs typeface="Arial" panose="020B0604020202020204" pitchFamily="34" charset="0"/>
            </a:endParaRPr>
          </a:p>
          <a:p>
            <a:endParaRPr lang="zh-CN" altLang="en-US" sz="2800">
              <a:latin typeface="楷体-简" charset="0"/>
              <a:ea typeface="楷体-简" charset="0"/>
            </a:endParaRPr>
          </a:p>
          <a:p>
            <a:pPr indent="457200"/>
            <a:r>
              <a:rPr lang="zh-CN" altLang="en-US" sz="2800">
                <a:latin typeface="楷体-简" charset="0"/>
                <a:ea typeface="楷体-简" charset="0"/>
              </a:rPr>
              <a:t>在死刑的个体影响上，绝大部分死刑犯并未因死刑而感到悔过，其带来的仅仅是被摧毁的个体生命</a:t>
            </a:r>
            <a:endParaRPr lang="zh-CN" altLang="en-US" sz="2800">
              <a:latin typeface="楷体-简" charset="0"/>
              <a:ea typeface="楷体-简" charset="0"/>
            </a:endParaRPr>
          </a:p>
          <a:p>
            <a:pPr indent="457200"/>
            <a:endParaRPr lang="zh-CN" altLang="en-US" sz="2800">
              <a:latin typeface="楷体-简" charset="0"/>
              <a:ea typeface="楷体-简" charset="0"/>
            </a:endParaRPr>
          </a:p>
          <a:p>
            <a:pPr indent="457200"/>
            <a:r>
              <a:rPr lang="zh-CN" altLang="en-US" sz="2800">
                <a:latin typeface="楷体-简" charset="0"/>
                <a:ea typeface="楷体-简" charset="0"/>
              </a:rPr>
              <a:t>在死刑的群体价值上，死刑并未产生应有的群体效应，反而会激发人民的反对浪潮</a:t>
            </a:r>
            <a:endParaRPr lang="zh-CN" altLang="en-US" sz="2800">
              <a:latin typeface="楷体-简" charset="0"/>
              <a:ea typeface="楷体-简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616600" y="1075011"/>
            <a:ext cx="2856865" cy="1109345"/>
            <a:chOff x="1947" y="2012"/>
            <a:chExt cx="4499" cy="1747"/>
          </a:xfrm>
        </p:grpSpPr>
        <p:pic>
          <p:nvPicPr>
            <p:cNvPr id="6" name="图片 5" descr="upload_post_object_v2_41535693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47" y="2012"/>
              <a:ext cx="160" cy="174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 userDrawn="1"/>
          </p:nvSpPr>
          <p:spPr>
            <a:xfrm>
              <a:off x="2233" y="2012"/>
              <a:ext cx="4213" cy="1695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pPr algn="l"/>
              <a:r>
                <a:rPr lang="en-US" altLang="zh-CN" sz="3200" b="1">
                  <a:cs typeface="Arial" panose="020B0604020202020204" pitchFamily="34" charset="0"/>
                </a:rPr>
                <a:t>5</a:t>
              </a:r>
              <a:r>
                <a:rPr lang="zh-CN" altLang="en-US" sz="3200" b="1">
                  <a:cs typeface="Arial" panose="020B0604020202020204" pitchFamily="34" charset="0"/>
                </a:rPr>
                <a:t>、</a:t>
              </a:r>
              <a:endParaRPr lang="en-US" altLang="zh-CN" sz="3200" b="1"/>
            </a:p>
            <a:p>
              <a:pPr indent="457200" algn="l"/>
              <a:r>
                <a:rPr lang="zh-CN" altLang="en-US" sz="3200" b="1">
                  <a:cs typeface="Arial" panose="020B0604020202020204" pitchFamily="34" charset="0"/>
                </a:rPr>
                <a:t>总结与反思</a:t>
              </a:r>
              <a:endParaRPr lang="zh-CN" altLang="en-US" sz="3200" b="1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17888" y="2508591"/>
            <a:ext cx="9356271" cy="3803741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BD934E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 sz="2000" b="1">
                <a:solidFill>
                  <a:srgbClr val="BD934E"/>
                </a:solidFill>
                <a:latin typeface="微软雅黑" charset="0"/>
                <a:ea typeface="微软雅黑" charset="0"/>
                <a:cs typeface="微软雅黑" charset="0"/>
              </a:rPr>
              <a:t>    </a:t>
            </a:r>
            <a:r>
              <a:rPr lang="zh-CN" altLang="en-US" sz="2200" b="1">
                <a:solidFill>
                  <a:srgbClr val="BD934E"/>
                </a:solidFill>
                <a:latin typeface="楷体" charset="0"/>
                <a:ea typeface="楷体" charset="0"/>
                <a:cs typeface="楷体" charset="0"/>
              </a:rPr>
              <a:t> 死刑不只是一个司法问题，更是制度正义与社会文明程度的深层体现。本研究尝试以数据实证方式，重新审视死刑的制度基础与社会后果。</a:t>
            </a:r>
            <a:endParaRPr lang="zh-CN" altLang="en-US" sz="2200" b="1">
              <a:solidFill>
                <a:srgbClr val="BD934E"/>
              </a:solidFill>
              <a:latin typeface="楷体" charset="0"/>
              <a:ea typeface="楷体" charset="0"/>
              <a:cs typeface="楷体" charset="0"/>
            </a:endParaRPr>
          </a:p>
          <a:p>
            <a:pPr>
              <a:lnSpc>
                <a:spcPct val="150000"/>
              </a:lnSpc>
            </a:pPr>
            <a:endParaRPr lang="zh-CN" altLang="en-US" sz="2200" b="1">
              <a:solidFill>
                <a:srgbClr val="BD934E"/>
              </a:solidFill>
              <a:latin typeface="楷体" charset="0"/>
              <a:ea typeface="楷体" charset="0"/>
              <a:cs typeface="楷体" charset="0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sz="2200" b="1">
                <a:solidFill>
                  <a:srgbClr val="BD934E"/>
                </a:solidFill>
                <a:latin typeface="楷体" charset="0"/>
                <a:ea typeface="楷体" charset="0"/>
                <a:cs typeface="楷体" charset="0"/>
              </a:rPr>
              <a:t>我们期望：法律制定者能以更加谨慎的态度适用死刑；公众能在尊重生命与追求正义中寻求平衡；教育者与传播者能激发社会对</a:t>
            </a:r>
            <a:r>
              <a:rPr lang="en-US" altLang="zh-CN" sz="2200" b="1">
                <a:solidFill>
                  <a:srgbClr val="BD934E"/>
                </a:solidFill>
                <a:latin typeface="楷体" charset="0"/>
                <a:ea typeface="楷体" charset="0"/>
                <a:cs typeface="楷体" charset="0"/>
              </a:rPr>
              <a:t>“</a:t>
            </a:r>
            <a:r>
              <a:rPr lang="zh-CN" altLang="en-US" sz="2200">
                <a:solidFill>
                  <a:srgbClr val="BD934E"/>
                </a:solidFill>
                <a:latin typeface="仿宋" charset="0"/>
                <a:ea typeface="仿宋" charset="0"/>
                <a:cs typeface="楷体" charset="0"/>
              </a:rPr>
              <a:t>死生之大</a:t>
            </a:r>
            <a:r>
              <a:rPr lang="en-US" altLang="zh-CN" sz="2200" b="1">
                <a:solidFill>
                  <a:srgbClr val="BD934E"/>
                </a:solidFill>
                <a:latin typeface="楷体" charset="0"/>
                <a:ea typeface="楷体" charset="0"/>
                <a:cs typeface="楷体" charset="0"/>
              </a:rPr>
              <a:t>”</a:t>
            </a:r>
            <a:r>
              <a:rPr lang="zh-CN" altLang="en-US" sz="2200" b="1">
                <a:solidFill>
                  <a:srgbClr val="BD934E"/>
                </a:solidFill>
                <a:latin typeface="楷体" charset="0"/>
                <a:ea typeface="楷体" charset="0"/>
                <a:cs typeface="楷体" charset="0"/>
              </a:rPr>
              <a:t>的深层认知。唯有如此，才能真正实现马克思所言之“</a:t>
            </a:r>
            <a:r>
              <a:rPr lang="zh-CN" altLang="en-US" sz="2200">
                <a:solidFill>
                  <a:srgbClr val="BD934E"/>
                </a:solidFill>
                <a:latin typeface="仿宋" charset="0"/>
                <a:ea typeface="仿宋" charset="0"/>
                <a:cs typeface="楷体" charset="0"/>
              </a:rPr>
              <a:t>捍卫被侮辱与被损害者的尊严</a:t>
            </a:r>
            <a:r>
              <a:rPr lang="en-US" altLang="zh-CN" sz="2200" b="1">
                <a:solidFill>
                  <a:srgbClr val="BD934E"/>
                </a:solidFill>
                <a:latin typeface="楷体" charset="0"/>
                <a:ea typeface="楷体" charset="0"/>
                <a:cs typeface="楷体" charset="0"/>
              </a:rPr>
              <a:t>”</a:t>
            </a:r>
            <a:r>
              <a:rPr lang="zh-CN" altLang="en-US" sz="2200" b="1">
                <a:solidFill>
                  <a:srgbClr val="BD934E"/>
                </a:solidFill>
                <a:latin typeface="楷体" charset="0"/>
                <a:ea typeface="楷体" charset="0"/>
                <a:cs typeface="楷体" charset="0"/>
              </a:rPr>
              <a:t>，推动刑罚制度迈向更加公正与人道的未来。</a:t>
            </a:r>
            <a:endParaRPr lang="zh-CN" altLang="en-US" sz="2200" b="1">
              <a:solidFill>
                <a:srgbClr val="BD934E"/>
              </a:solidFill>
              <a:latin typeface="楷体" charset="0"/>
              <a:ea typeface="楷体" charset="0"/>
              <a:cs typeface="楷体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8" name="Group 205"/>
            <p:cNvGrpSpPr/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29" name="Line 5"/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6"/>
              <p:cNvSpPr/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7"/>
              <p:cNvSpPr/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8"/>
              <p:cNvSpPr/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9"/>
              <p:cNvSpPr/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10"/>
              <p:cNvSpPr/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11"/>
              <p:cNvSpPr/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12"/>
              <p:cNvSpPr/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13"/>
              <p:cNvSpPr/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14"/>
              <p:cNvSpPr/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15"/>
              <p:cNvSpPr/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16"/>
              <p:cNvSpPr/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17"/>
              <p:cNvSpPr/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18"/>
              <p:cNvSpPr/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19"/>
              <p:cNvSpPr/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20"/>
              <p:cNvSpPr/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21"/>
              <p:cNvSpPr/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22"/>
              <p:cNvSpPr/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23"/>
              <p:cNvSpPr/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24"/>
              <p:cNvSpPr/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25"/>
              <p:cNvSpPr/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26"/>
              <p:cNvSpPr/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27"/>
              <p:cNvSpPr/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28"/>
              <p:cNvSpPr/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29"/>
              <p:cNvSpPr/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30"/>
              <p:cNvSpPr/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31"/>
              <p:cNvSpPr/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32"/>
              <p:cNvSpPr/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33"/>
              <p:cNvSpPr/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34"/>
              <p:cNvSpPr/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35"/>
              <p:cNvSpPr/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36"/>
              <p:cNvSpPr/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37"/>
              <p:cNvSpPr/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38"/>
              <p:cNvSpPr/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39"/>
              <p:cNvSpPr/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40"/>
              <p:cNvSpPr/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41"/>
              <p:cNvSpPr/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42"/>
              <p:cNvSpPr/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43"/>
              <p:cNvSpPr/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44"/>
              <p:cNvSpPr/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45"/>
              <p:cNvSpPr/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46"/>
              <p:cNvSpPr/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47"/>
              <p:cNvSpPr/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48"/>
              <p:cNvSpPr/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49"/>
              <p:cNvSpPr/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50"/>
              <p:cNvSpPr/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51"/>
              <p:cNvSpPr/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52"/>
              <p:cNvSpPr/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53"/>
              <p:cNvSpPr/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54"/>
              <p:cNvSpPr/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55"/>
              <p:cNvSpPr/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56"/>
              <p:cNvSpPr/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57"/>
              <p:cNvSpPr/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58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59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60"/>
              <p:cNvSpPr/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61"/>
              <p:cNvSpPr/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62"/>
              <p:cNvSpPr/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63"/>
              <p:cNvSpPr/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64"/>
              <p:cNvSpPr/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65"/>
              <p:cNvSpPr/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66"/>
              <p:cNvSpPr/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67"/>
              <p:cNvSpPr/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68"/>
              <p:cNvSpPr/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69"/>
              <p:cNvSpPr/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70"/>
              <p:cNvSpPr/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71"/>
              <p:cNvSpPr/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72"/>
              <p:cNvSpPr/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73"/>
              <p:cNvSpPr/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74"/>
              <p:cNvSpPr/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75"/>
              <p:cNvSpPr/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76"/>
              <p:cNvSpPr/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77"/>
              <p:cNvSpPr/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78"/>
              <p:cNvSpPr/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79"/>
              <p:cNvSpPr/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80"/>
              <p:cNvSpPr/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81"/>
              <p:cNvSpPr/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82"/>
              <p:cNvSpPr/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83"/>
              <p:cNvSpPr/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84"/>
              <p:cNvSpPr/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85"/>
              <p:cNvSpPr/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86"/>
              <p:cNvSpPr/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87"/>
              <p:cNvSpPr/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88"/>
              <p:cNvSpPr/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89"/>
              <p:cNvSpPr/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90"/>
              <p:cNvSpPr/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91"/>
              <p:cNvSpPr/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92"/>
              <p:cNvSpPr/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93"/>
              <p:cNvSpPr/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94"/>
              <p:cNvSpPr/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95"/>
              <p:cNvSpPr/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96"/>
              <p:cNvSpPr/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97"/>
              <p:cNvSpPr/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98"/>
              <p:cNvSpPr/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99"/>
              <p:cNvSpPr/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100"/>
              <p:cNvSpPr/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101"/>
              <p:cNvSpPr/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102"/>
              <p:cNvSpPr/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103"/>
              <p:cNvSpPr/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104"/>
              <p:cNvSpPr/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105"/>
              <p:cNvSpPr/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106"/>
              <p:cNvSpPr/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107"/>
              <p:cNvSpPr/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108"/>
              <p:cNvSpPr/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109"/>
              <p:cNvSpPr/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10"/>
              <p:cNvSpPr/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11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12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13"/>
              <p:cNvSpPr/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14"/>
              <p:cNvSpPr/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15"/>
              <p:cNvSpPr/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16"/>
              <p:cNvSpPr/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17"/>
              <p:cNvSpPr/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18"/>
              <p:cNvSpPr/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19"/>
              <p:cNvSpPr/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20"/>
              <p:cNvSpPr/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21"/>
              <p:cNvSpPr/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22"/>
              <p:cNvSpPr/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23"/>
              <p:cNvSpPr/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24"/>
              <p:cNvSpPr/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25"/>
              <p:cNvSpPr/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26"/>
              <p:cNvSpPr/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27"/>
              <p:cNvSpPr/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28"/>
              <p:cNvSpPr/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29"/>
              <p:cNvSpPr/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30"/>
              <p:cNvSpPr/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31"/>
              <p:cNvSpPr/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32"/>
              <p:cNvSpPr/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33"/>
              <p:cNvSpPr/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34"/>
              <p:cNvSpPr/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35"/>
              <p:cNvSpPr/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36"/>
              <p:cNvSpPr/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37"/>
              <p:cNvSpPr/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38"/>
              <p:cNvSpPr/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39"/>
              <p:cNvSpPr/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40"/>
              <p:cNvSpPr/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41"/>
              <p:cNvSpPr/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42"/>
              <p:cNvSpPr/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43"/>
              <p:cNvSpPr/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44"/>
              <p:cNvSpPr/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45"/>
              <p:cNvSpPr/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46"/>
              <p:cNvSpPr/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47"/>
              <p:cNvSpPr/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48"/>
              <p:cNvSpPr/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49"/>
              <p:cNvSpPr/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50"/>
              <p:cNvSpPr/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51"/>
              <p:cNvSpPr/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52"/>
              <p:cNvSpPr/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53"/>
              <p:cNvSpPr/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54"/>
              <p:cNvSpPr/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55"/>
              <p:cNvSpPr/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56"/>
              <p:cNvSpPr/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57"/>
              <p:cNvSpPr/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58"/>
              <p:cNvSpPr/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59"/>
              <p:cNvSpPr/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60"/>
              <p:cNvSpPr/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61"/>
              <p:cNvSpPr/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62"/>
              <p:cNvSpPr/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63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64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65"/>
              <p:cNvSpPr/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66"/>
              <p:cNvSpPr/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67"/>
              <p:cNvSpPr/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68"/>
              <p:cNvSpPr/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69"/>
              <p:cNvSpPr/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70"/>
              <p:cNvSpPr/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71"/>
              <p:cNvSpPr/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72"/>
              <p:cNvSpPr/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73"/>
              <p:cNvSpPr/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74"/>
              <p:cNvSpPr/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75"/>
              <p:cNvSpPr/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76"/>
              <p:cNvSpPr/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77"/>
              <p:cNvSpPr/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78"/>
              <p:cNvSpPr/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79"/>
              <p:cNvSpPr/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80"/>
              <p:cNvSpPr/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81"/>
              <p:cNvSpPr/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82"/>
              <p:cNvSpPr/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83"/>
              <p:cNvSpPr/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84"/>
              <p:cNvSpPr/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85"/>
              <p:cNvSpPr/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86"/>
              <p:cNvSpPr/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87"/>
              <p:cNvSpPr/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88"/>
              <p:cNvSpPr/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89"/>
              <p:cNvSpPr/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90"/>
              <p:cNvSpPr/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91"/>
              <p:cNvSpPr/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92"/>
              <p:cNvSpPr/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93"/>
              <p:cNvSpPr/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94"/>
              <p:cNvSpPr/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95"/>
              <p:cNvSpPr/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96"/>
              <p:cNvSpPr/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97"/>
              <p:cNvSpPr/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198"/>
              <p:cNvSpPr/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199"/>
              <p:cNvSpPr/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200"/>
              <p:cNvSpPr/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201"/>
              <p:cNvSpPr/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202"/>
              <p:cNvSpPr/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203"/>
              <p:cNvSpPr/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204"/>
              <p:cNvSpPr/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9" name="Freeform 206"/>
            <p:cNvSpPr/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7"/>
            <p:cNvSpPr/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08"/>
            <p:cNvSpPr/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09"/>
            <p:cNvSpPr/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10"/>
            <p:cNvSpPr/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11"/>
            <p:cNvSpPr/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12"/>
            <p:cNvSpPr/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13"/>
            <p:cNvSpPr/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14"/>
            <p:cNvSpPr/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15"/>
            <p:cNvSpPr/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16"/>
            <p:cNvSpPr/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17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18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19"/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220"/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221"/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222"/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223"/>
            <p:cNvSpPr/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224"/>
            <p:cNvSpPr/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225"/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226"/>
            <p:cNvSpPr/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227"/>
            <p:cNvSpPr/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228"/>
            <p:cNvSpPr/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229"/>
            <p:cNvSpPr/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30"/>
            <p:cNvSpPr/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31"/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32"/>
            <p:cNvSpPr/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33"/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34"/>
            <p:cNvSpPr/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35"/>
            <p:cNvSpPr/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36"/>
            <p:cNvSpPr/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37"/>
            <p:cNvSpPr/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38"/>
            <p:cNvSpPr/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39"/>
            <p:cNvSpPr/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40"/>
            <p:cNvSpPr/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41"/>
            <p:cNvSpPr/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42"/>
            <p:cNvSpPr/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43"/>
            <p:cNvSpPr/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44"/>
            <p:cNvSpPr/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45"/>
            <p:cNvSpPr/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46"/>
            <p:cNvSpPr/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47"/>
            <p:cNvSpPr/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48"/>
            <p:cNvSpPr/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49"/>
            <p:cNvSpPr/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50"/>
            <p:cNvSpPr/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51"/>
            <p:cNvSpPr/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52"/>
            <p:cNvSpPr/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53"/>
            <p:cNvSpPr/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54"/>
            <p:cNvSpPr/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55"/>
            <p:cNvSpPr/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56"/>
            <p:cNvSpPr/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57"/>
            <p:cNvSpPr/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58"/>
            <p:cNvSpPr/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59"/>
            <p:cNvSpPr/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60"/>
            <p:cNvSpPr/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61"/>
            <p:cNvSpPr/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62"/>
            <p:cNvSpPr/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63"/>
            <p:cNvSpPr/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64"/>
            <p:cNvSpPr/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65"/>
            <p:cNvSpPr/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66"/>
            <p:cNvSpPr/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67"/>
            <p:cNvSpPr/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68"/>
            <p:cNvSpPr/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69"/>
            <p:cNvSpPr/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70"/>
            <p:cNvSpPr/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71"/>
            <p:cNvSpPr/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72"/>
            <p:cNvSpPr/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73"/>
            <p:cNvSpPr/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74"/>
            <p:cNvSpPr/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75"/>
            <p:cNvSpPr/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76"/>
            <p:cNvSpPr/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77"/>
            <p:cNvSpPr/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78"/>
            <p:cNvSpPr/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79"/>
            <p:cNvSpPr/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80"/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81"/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82"/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83"/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84"/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85"/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86"/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87"/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88"/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89"/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90"/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91"/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92"/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293"/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94"/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295"/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296"/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297"/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298"/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99"/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300"/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301"/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302"/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303"/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304"/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305"/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0" y="4157383"/>
            <a:ext cx="12191999" cy="1921090"/>
          </a:xfrm>
          <a:prstGeom prst="rect">
            <a:avLst/>
          </a:prstGeom>
          <a:solidFill>
            <a:srgbClr val="4E75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3580" t="17876" r="8331" b="16716"/>
          <a:stretch>
            <a:fillRect/>
          </a:stretch>
        </p:blipFill>
        <p:spPr>
          <a:xfrm>
            <a:off x="2202299" y="4157382"/>
            <a:ext cx="7182244" cy="19226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b="7455"/>
          <a:stretch>
            <a:fillRect/>
          </a:stretch>
        </p:blipFill>
        <p:spPr>
          <a:xfrm>
            <a:off x="0" y="3776601"/>
            <a:ext cx="1849915" cy="2432502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4458" r="11851"/>
          <a:stretch>
            <a:fillRect/>
          </a:stretch>
        </p:blipFill>
        <p:spPr>
          <a:xfrm>
            <a:off x="9785054" y="4157382"/>
            <a:ext cx="2399009" cy="2177854"/>
          </a:xfrm>
          <a:prstGeom prst="rect">
            <a:avLst/>
          </a:prstGeom>
          <a:effectLst>
            <a:outerShdw blurRad="101600" dist="38100" dir="5400000" sx="101000" sy="101000" algn="t" rotWithShape="0">
              <a:srgbClr val="2E4523">
                <a:alpha val="25000"/>
              </a:srgbClr>
            </a:outerShdw>
          </a:effectLst>
        </p:spPr>
      </p:pic>
      <p:sp>
        <p:nvSpPr>
          <p:cNvPr id="329" name="文本框 328"/>
          <p:cNvSpPr txBox="1"/>
          <p:nvPr/>
        </p:nvSpPr>
        <p:spPr>
          <a:xfrm>
            <a:off x="3860802" y="2464708"/>
            <a:ext cx="455748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7200" b="1" dirty="0">
                <a:solidFill>
                  <a:srgbClr val="B88F4D"/>
                </a:solidFill>
                <a:latin typeface="楷体" charset="0"/>
                <a:ea typeface="楷体" charset="0"/>
                <a:sym typeface="+mn-ea"/>
              </a:rPr>
              <a:t>谢谢观看</a:t>
            </a:r>
            <a:endParaRPr lang="zh-CN" altLang="en-US" sz="7200" b="1" dirty="0">
              <a:solidFill>
                <a:srgbClr val="BD934E"/>
              </a:solidFill>
              <a:latin typeface="楷体" charset="0"/>
              <a:ea typeface="楷体" charset="0"/>
            </a:endParaRPr>
          </a:p>
        </p:txBody>
      </p:sp>
      <p:pic>
        <p:nvPicPr>
          <p:cNvPr id="5" name="图片 4" descr="徽标&#10;&#10;描述已自动生成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571" y="3429000"/>
            <a:ext cx="4969763" cy="1031307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logo-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175024" y="0"/>
            <a:ext cx="5842000" cy="1349762"/>
            <a:chOff x="3175000" y="706070"/>
            <a:chExt cx="5842000" cy="1349762"/>
          </a:xfrm>
        </p:grpSpPr>
        <p:sp>
          <p:nvSpPr>
            <p:cNvPr id="16" name="TextBox 2"/>
            <p:cNvSpPr txBox="1"/>
            <p:nvPr>
              <p:custDataLst>
                <p:tags r:id="rId2"/>
              </p:custDataLst>
            </p:nvPr>
          </p:nvSpPr>
          <p:spPr>
            <a:xfrm>
              <a:off x="3175000" y="706070"/>
              <a:ext cx="58420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0000" b="1">
                  <a:gradFill flip="none" rotWithShape="1">
                    <a:gsLst>
                      <a:gs pos="0">
                        <a:schemeClr val="bg1"/>
                      </a:gs>
                      <a:gs pos="71000">
                        <a:schemeClr val="bg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8000" dirty="0">
                  <a:gradFill flip="none" rotWithShape="1">
                    <a:gsLst>
                      <a:gs pos="0">
                        <a:srgbClr val="B88F4D">
                          <a:alpha val="20000"/>
                        </a:srgbClr>
                      </a:gs>
                      <a:gs pos="71000">
                        <a:srgbClr val="B88F4D">
                          <a:alpha val="0"/>
                        </a:srgbClr>
                      </a:gs>
                    </a:gsLst>
                    <a:lin ang="5400000" scaled="0"/>
                    <a:tileRect/>
                  </a:gradFill>
                  <a:sym typeface="+mn-lt"/>
                </a:rPr>
                <a:t>CONTENT</a:t>
              </a:r>
              <a:endParaRPr lang="en-US" altLang="zh-CN" sz="8000" dirty="0">
                <a:gradFill flip="none" rotWithShape="1">
                  <a:gsLst>
                    <a:gs pos="0">
                      <a:srgbClr val="B88F4D">
                        <a:alpha val="20000"/>
                      </a:srgbClr>
                    </a:gs>
                    <a:gs pos="71000">
                      <a:srgbClr val="B88F4D">
                        <a:alpha val="0"/>
                      </a:srgbClr>
                    </a:gs>
                  </a:gsLst>
                  <a:lin ang="5400000" scaled="0"/>
                  <a:tileRect/>
                </a:gradFill>
                <a:sym typeface="+mn-lt"/>
              </a:endParaRPr>
            </a:p>
          </p:txBody>
        </p:sp>
        <p:sp>
          <p:nvSpPr>
            <p:cNvPr id="20" name="TextBox 2"/>
            <p:cNvSpPr txBox="1"/>
            <p:nvPr>
              <p:custDataLst>
                <p:tags r:id="rId3"/>
              </p:custDataLst>
            </p:nvPr>
          </p:nvSpPr>
          <p:spPr>
            <a:xfrm>
              <a:off x="4635500" y="1257300"/>
              <a:ext cx="2921000" cy="7985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zh-CN" altLang="en-US" sz="4400" b="1" spc="200" dirty="0">
                  <a:solidFill>
                    <a:srgbClr val="B88F4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目录</a:t>
              </a:r>
              <a:endParaRPr lang="en-US" altLang="zh-CN" sz="4400" b="1" spc="200" dirty="0">
                <a:solidFill>
                  <a:srgbClr val="B88F4D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56222" y="1982972"/>
            <a:ext cx="4939774" cy="1240790"/>
            <a:chOff x="932815" y="2457450"/>
            <a:chExt cx="4939774" cy="1240790"/>
          </a:xfrm>
        </p:grpSpPr>
        <p:sp>
          <p:nvSpPr>
            <p:cNvPr id="22" name="TextBox 2"/>
            <p:cNvSpPr txBox="1"/>
            <p:nvPr>
              <p:custDataLst>
                <p:tags r:id="rId4"/>
              </p:custDataLst>
            </p:nvPr>
          </p:nvSpPr>
          <p:spPr>
            <a:xfrm>
              <a:off x="932815" y="2457450"/>
              <a:ext cx="1487170" cy="12407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4000" b="1" spc="200" dirty="0">
                  <a:solidFill>
                    <a:srgbClr val="BD934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01</a:t>
              </a:r>
              <a:endParaRPr lang="en-US" altLang="zh-CN" sz="4000" b="1" spc="200" dirty="0">
                <a:solidFill>
                  <a:srgbClr val="BD934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443892" y="2554631"/>
              <a:ext cx="3428697" cy="1039340"/>
            </a:xfrm>
            <a:prstGeom prst="rect">
              <a:avLst/>
            </a:prstGeom>
          </p:spPr>
          <p:txBody>
            <a:bodyPr vert="horz" lIns="90170" tIns="46990" rIns="90170" bIns="46990" rtlCol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研究问题</a:t>
              </a: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143000" y="2544445"/>
              <a:ext cx="1066800" cy="1066800"/>
            </a:xfrm>
            <a:prstGeom prst="rect">
              <a:avLst/>
            </a:pr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D934E"/>
                </a:solidFill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956195" y="3307725"/>
            <a:ext cx="5384276" cy="1240790"/>
            <a:chOff x="932815" y="2457450"/>
            <a:chExt cx="5384276" cy="1240790"/>
          </a:xfrm>
        </p:grpSpPr>
        <p:sp>
          <p:nvSpPr>
            <p:cNvPr id="44" name="TextBox 2"/>
            <p:cNvSpPr txBox="1"/>
            <p:nvPr>
              <p:custDataLst>
                <p:tags r:id="rId5"/>
              </p:custDataLst>
            </p:nvPr>
          </p:nvSpPr>
          <p:spPr>
            <a:xfrm>
              <a:off x="932815" y="2457450"/>
              <a:ext cx="1487170" cy="12407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4000" b="1" spc="200" dirty="0">
                  <a:solidFill>
                    <a:srgbClr val="BD934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02</a:t>
              </a:r>
              <a:endParaRPr lang="en-US" altLang="zh-CN" sz="4000" b="1" spc="200" dirty="0">
                <a:solidFill>
                  <a:srgbClr val="BD934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2443892" y="2658180"/>
              <a:ext cx="3873199" cy="839330"/>
            </a:xfrm>
            <a:prstGeom prst="rect">
              <a:avLst/>
            </a:prstGeom>
          </p:spPr>
          <p:txBody>
            <a:bodyPr vert="horz" lIns="90170" tIns="46990" rIns="90170" bIns="46990" rtlCol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数据来源</a:t>
              </a: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143000" y="2544445"/>
              <a:ext cx="1066800" cy="1066800"/>
            </a:xfrm>
            <a:prstGeom prst="rect">
              <a:avLst/>
            </a:pr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D934E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56147" y="4659593"/>
            <a:ext cx="5107096" cy="1240790"/>
            <a:chOff x="932815" y="2457450"/>
            <a:chExt cx="5107096" cy="1240790"/>
          </a:xfrm>
        </p:grpSpPr>
        <p:sp>
          <p:nvSpPr>
            <p:cNvPr id="48" name="TextBox 2"/>
            <p:cNvSpPr txBox="1"/>
            <p:nvPr>
              <p:custDataLst>
                <p:tags r:id="rId6"/>
              </p:custDataLst>
            </p:nvPr>
          </p:nvSpPr>
          <p:spPr>
            <a:xfrm>
              <a:off x="932815" y="2457450"/>
              <a:ext cx="1487170" cy="12407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4000" b="1" spc="200" dirty="0">
                  <a:solidFill>
                    <a:srgbClr val="BD934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03</a:t>
              </a:r>
              <a:endParaRPr lang="en-US" altLang="zh-CN" sz="4000" b="1" spc="200" dirty="0">
                <a:solidFill>
                  <a:srgbClr val="BD934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2443892" y="2643530"/>
              <a:ext cx="3596019" cy="869320"/>
            </a:xfrm>
            <a:prstGeom prst="rect">
              <a:avLst/>
            </a:prstGeom>
          </p:spPr>
          <p:txBody>
            <a:bodyPr vert="horz" lIns="90170" tIns="46990" rIns="90170" bIns="46990" rtlCol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rPr>
                <a:t>项目开展形式</a:t>
              </a: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142980" y="2544501"/>
              <a:ext cx="1066800" cy="1066800"/>
            </a:xfrm>
            <a:prstGeom prst="rect">
              <a:avLst/>
            </a:pr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D934E"/>
                </a:solidFill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5446722" y="4336078"/>
            <a:ext cx="5384276" cy="1240790"/>
            <a:chOff x="932815" y="2457450"/>
            <a:chExt cx="5384276" cy="1240790"/>
          </a:xfrm>
        </p:grpSpPr>
        <p:sp>
          <p:nvSpPr>
            <p:cNvPr id="52" name="TextBox 2"/>
            <p:cNvSpPr txBox="1"/>
            <p:nvPr>
              <p:custDataLst>
                <p:tags r:id="rId7"/>
              </p:custDataLst>
            </p:nvPr>
          </p:nvSpPr>
          <p:spPr>
            <a:xfrm>
              <a:off x="932815" y="2457450"/>
              <a:ext cx="1487170" cy="12407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4000" b="1" spc="200" dirty="0">
                  <a:solidFill>
                    <a:srgbClr val="BD934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05</a:t>
              </a:r>
              <a:endParaRPr lang="en-US" altLang="zh-CN" sz="4000" b="1" spc="200" dirty="0">
                <a:solidFill>
                  <a:srgbClr val="BD934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2443893" y="2617553"/>
              <a:ext cx="3873198" cy="864730"/>
            </a:xfrm>
            <a:prstGeom prst="rect">
              <a:avLst/>
            </a:prstGeom>
          </p:spPr>
          <p:txBody>
            <a:bodyPr vert="horz" lIns="90170" tIns="46990" rIns="90170" bIns="46990" rtlCol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j-cs"/>
                </a:rPr>
                <a:t>总结与反思</a:t>
              </a: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143000" y="2544445"/>
              <a:ext cx="1066800" cy="1066800"/>
            </a:xfrm>
            <a:prstGeom prst="rect">
              <a:avLst/>
            </a:pr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D934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6" name="Group 205"/>
            <p:cNvGrpSpPr/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39" name="Line 5"/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6"/>
              <p:cNvSpPr/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7"/>
              <p:cNvSpPr/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8"/>
              <p:cNvSpPr/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9"/>
              <p:cNvSpPr/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10"/>
              <p:cNvSpPr/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11"/>
              <p:cNvSpPr/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12"/>
              <p:cNvSpPr/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13"/>
              <p:cNvSpPr/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14"/>
              <p:cNvSpPr/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15"/>
              <p:cNvSpPr/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16"/>
              <p:cNvSpPr/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17"/>
              <p:cNvSpPr/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18"/>
              <p:cNvSpPr/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19"/>
              <p:cNvSpPr/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20"/>
              <p:cNvSpPr/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21"/>
              <p:cNvSpPr/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22"/>
              <p:cNvSpPr/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23"/>
              <p:cNvSpPr/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24"/>
              <p:cNvSpPr/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25"/>
              <p:cNvSpPr/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26"/>
              <p:cNvSpPr/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27"/>
              <p:cNvSpPr/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28"/>
              <p:cNvSpPr/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29"/>
              <p:cNvSpPr/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30"/>
              <p:cNvSpPr/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31"/>
              <p:cNvSpPr/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32"/>
              <p:cNvSpPr/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33"/>
              <p:cNvSpPr/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34"/>
              <p:cNvSpPr/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35"/>
              <p:cNvSpPr/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36"/>
              <p:cNvSpPr/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37"/>
              <p:cNvSpPr/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38"/>
              <p:cNvSpPr/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39"/>
              <p:cNvSpPr/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40"/>
              <p:cNvSpPr/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41"/>
              <p:cNvSpPr/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42"/>
              <p:cNvSpPr/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43"/>
              <p:cNvSpPr/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44"/>
              <p:cNvSpPr/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45"/>
              <p:cNvSpPr/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46"/>
              <p:cNvSpPr/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47"/>
              <p:cNvSpPr/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48"/>
              <p:cNvSpPr/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49"/>
              <p:cNvSpPr/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50"/>
              <p:cNvSpPr/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51"/>
              <p:cNvSpPr/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52"/>
              <p:cNvSpPr/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53"/>
              <p:cNvSpPr/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54"/>
              <p:cNvSpPr/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55"/>
              <p:cNvSpPr/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56"/>
              <p:cNvSpPr/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57"/>
              <p:cNvSpPr/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58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59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60"/>
              <p:cNvSpPr/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61"/>
              <p:cNvSpPr/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62"/>
              <p:cNvSpPr/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63"/>
              <p:cNvSpPr/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64"/>
              <p:cNvSpPr/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65"/>
              <p:cNvSpPr/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66"/>
              <p:cNvSpPr/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67"/>
              <p:cNvSpPr/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68"/>
              <p:cNvSpPr/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69"/>
              <p:cNvSpPr/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70"/>
              <p:cNvSpPr/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71"/>
              <p:cNvSpPr/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72"/>
              <p:cNvSpPr/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73"/>
              <p:cNvSpPr/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74"/>
              <p:cNvSpPr/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75"/>
              <p:cNvSpPr/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76"/>
              <p:cNvSpPr/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77"/>
              <p:cNvSpPr/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78"/>
              <p:cNvSpPr/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79"/>
              <p:cNvSpPr/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80"/>
              <p:cNvSpPr/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81"/>
              <p:cNvSpPr/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82"/>
              <p:cNvSpPr/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83"/>
              <p:cNvSpPr/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84"/>
              <p:cNvSpPr/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85"/>
              <p:cNvSpPr/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86"/>
              <p:cNvSpPr/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87"/>
              <p:cNvSpPr/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88"/>
              <p:cNvSpPr/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89"/>
              <p:cNvSpPr/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90"/>
              <p:cNvSpPr/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91"/>
              <p:cNvSpPr/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92"/>
              <p:cNvSpPr/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93"/>
              <p:cNvSpPr/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94"/>
              <p:cNvSpPr/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95"/>
              <p:cNvSpPr/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96"/>
              <p:cNvSpPr/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97"/>
              <p:cNvSpPr/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98"/>
              <p:cNvSpPr/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99"/>
              <p:cNvSpPr/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00"/>
              <p:cNvSpPr/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01"/>
              <p:cNvSpPr/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02"/>
              <p:cNvSpPr/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03"/>
              <p:cNvSpPr/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04"/>
              <p:cNvSpPr/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05"/>
              <p:cNvSpPr/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06"/>
              <p:cNvSpPr/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07"/>
              <p:cNvSpPr/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08"/>
              <p:cNvSpPr/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09"/>
              <p:cNvSpPr/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10"/>
              <p:cNvSpPr/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11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12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13"/>
              <p:cNvSpPr/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14"/>
              <p:cNvSpPr/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15"/>
              <p:cNvSpPr/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16"/>
              <p:cNvSpPr/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17"/>
              <p:cNvSpPr/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18"/>
              <p:cNvSpPr/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19"/>
              <p:cNvSpPr/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20"/>
              <p:cNvSpPr/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21"/>
              <p:cNvSpPr/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22"/>
              <p:cNvSpPr/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23"/>
              <p:cNvSpPr/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24"/>
              <p:cNvSpPr/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25"/>
              <p:cNvSpPr/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26"/>
              <p:cNvSpPr/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27"/>
              <p:cNvSpPr/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28"/>
              <p:cNvSpPr/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29"/>
              <p:cNvSpPr/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30"/>
              <p:cNvSpPr/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31"/>
              <p:cNvSpPr/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32"/>
              <p:cNvSpPr/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33"/>
              <p:cNvSpPr/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34"/>
              <p:cNvSpPr/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35"/>
              <p:cNvSpPr/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36"/>
              <p:cNvSpPr/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37"/>
              <p:cNvSpPr/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38"/>
              <p:cNvSpPr/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39"/>
              <p:cNvSpPr/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40"/>
              <p:cNvSpPr/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41"/>
              <p:cNvSpPr/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42"/>
              <p:cNvSpPr/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43"/>
              <p:cNvSpPr/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44"/>
              <p:cNvSpPr/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45"/>
              <p:cNvSpPr/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46"/>
              <p:cNvSpPr/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47"/>
              <p:cNvSpPr/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48"/>
              <p:cNvSpPr/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49"/>
              <p:cNvSpPr/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50"/>
              <p:cNvSpPr/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51"/>
              <p:cNvSpPr/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52"/>
              <p:cNvSpPr/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53"/>
              <p:cNvSpPr/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54"/>
              <p:cNvSpPr/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55"/>
              <p:cNvSpPr/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56"/>
              <p:cNvSpPr/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57"/>
              <p:cNvSpPr/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58"/>
              <p:cNvSpPr/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59"/>
              <p:cNvSpPr/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60"/>
              <p:cNvSpPr/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61"/>
              <p:cNvSpPr/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62"/>
              <p:cNvSpPr/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63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64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65"/>
              <p:cNvSpPr/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66"/>
              <p:cNvSpPr/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67"/>
              <p:cNvSpPr/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68"/>
              <p:cNvSpPr/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69"/>
              <p:cNvSpPr/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70"/>
              <p:cNvSpPr/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71"/>
              <p:cNvSpPr/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72"/>
              <p:cNvSpPr/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73"/>
              <p:cNvSpPr/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74"/>
              <p:cNvSpPr/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75"/>
              <p:cNvSpPr/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76"/>
              <p:cNvSpPr/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77"/>
              <p:cNvSpPr/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78"/>
              <p:cNvSpPr/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79"/>
              <p:cNvSpPr/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80"/>
              <p:cNvSpPr/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81"/>
              <p:cNvSpPr/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82"/>
              <p:cNvSpPr/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83"/>
              <p:cNvSpPr/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84"/>
              <p:cNvSpPr/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85"/>
              <p:cNvSpPr/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86"/>
              <p:cNvSpPr/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87"/>
              <p:cNvSpPr/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188"/>
              <p:cNvSpPr/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189"/>
              <p:cNvSpPr/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190"/>
              <p:cNvSpPr/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191"/>
              <p:cNvSpPr/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192"/>
              <p:cNvSpPr/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193"/>
              <p:cNvSpPr/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194"/>
              <p:cNvSpPr/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Freeform 195"/>
              <p:cNvSpPr/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0" name="Freeform 196"/>
              <p:cNvSpPr/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1" name="Freeform 197"/>
              <p:cNvSpPr/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2" name="Freeform 198"/>
              <p:cNvSpPr/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3" name="Freeform 199"/>
              <p:cNvSpPr/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4" name="Freeform 200"/>
              <p:cNvSpPr/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5" name="Freeform 201"/>
              <p:cNvSpPr/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6" name="Freeform 202"/>
              <p:cNvSpPr/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7" name="Freeform 203"/>
              <p:cNvSpPr/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8" name="Freeform 204"/>
              <p:cNvSpPr/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7" name="Freeform 206"/>
            <p:cNvSpPr/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07"/>
            <p:cNvSpPr/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08"/>
            <p:cNvSpPr/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9"/>
            <p:cNvSpPr/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10"/>
            <p:cNvSpPr/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11"/>
            <p:cNvSpPr/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12"/>
            <p:cNvSpPr/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13"/>
            <p:cNvSpPr/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14"/>
            <p:cNvSpPr/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15"/>
            <p:cNvSpPr/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16"/>
            <p:cNvSpPr/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17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18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19"/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20"/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21"/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22"/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23"/>
            <p:cNvSpPr/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24"/>
            <p:cNvSpPr/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25"/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26"/>
            <p:cNvSpPr/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27"/>
            <p:cNvSpPr/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8"/>
            <p:cNvSpPr/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29"/>
            <p:cNvSpPr/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30"/>
            <p:cNvSpPr/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31"/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32"/>
            <p:cNvSpPr/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33"/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34"/>
            <p:cNvSpPr/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35"/>
            <p:cNvSpPr/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36"/>
            <p:cNvSpPr/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37"/>
            <p:cNvSpPr/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38"/>
            <p:cNvSpPr/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39"/>
            <p:cNvSpPr/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40"/>
            <p:cNvSpPr/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41"/>
            <p:cNvSpPr/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42"/>
            <p:cNvSpPr/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43"/>
            <p:cNvSpPr/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44"/>
            <p:cNvSpPr/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45"/>
            <p:cNvSpPr/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46"/>
            <p:cNvSpPr/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47"/>
            <p:cNvSpPr/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48"/>
            <p:cNvSpPr/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49"/>
            <p:cNvSpPr/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50"/>
            <p:cNvSpPr/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51"/>
            <p:cNvSpPr/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52"/>
            <p:cNvSpPr/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53"/>
            <p:cNvSpPr/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54"/>
            <p:cNvSpPr/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55"/>
            <p:cNvSpPr/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56"/>
            <p:cNvSpPr/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57"/>
            <p:cNvSpPr/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58"/>
            <p:cNvSpPr/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59"/>
            <p:cNvSpPr/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60"/>
            <p:cNvSpPr/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61"/>
            <p:cNvSpPr/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62"/>
            <p:cNvSpPr/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63"/>
            <p:cNvSpPr/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64"/>
            <p:cNvSpPr/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65"/>
            <p:cNvSpPr/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66"/>
            <p:cNvSpPr/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67"/>
            <p:cNvSpPr/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68"/>
            <p:cNvSpPr/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69"/>
            <p:cNvSpPr/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70"/>
            <p:cNvSpPr/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71"/>
            <p:cNvSpPr/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72"/>
            <p:cNvSpPr/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73"/>
            <p:cNvSpPr/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74"/>
            <p:cNvSpPr/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75"/>
            <p:cNvSpPr/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76"/>
            <p:cNvSpPr/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77"/>
            <p:cNvSpPr/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78"/>
            <p:cNvSpPr/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79"/>
            <p:cNvSpPr/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80"/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81"/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82"/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283"/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84"/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285"/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286"/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287"/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288"/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89"/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290"/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291"/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292"/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293"/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294"/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295"/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296"/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297"/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98"/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299"/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300"/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301"/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302"/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303"/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304"/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305"/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430207" y="2943920"/>
            <a:ext cx="5384276" cy="1240790"/>
            <a:chOff x="932815" y="2457450"/>
            <a:chExt cx="5384276" cy="1240790"/>
          </a:xfrm>
        </p:grpSpPr>
        <p:sp>
          <p:nvSpPr>
            <p:cNvPr id="3" name="TextBox 2"/>
            <p:cNvSpPr txBox="1"/>
            <p:nvPr>
              <p:custDataLst>
                <p:tags r:id="rId8"/>
              </p:custDataLst>
            </p:nvPr>
          </p:nvSpPr>
          <p:spPr>
            <a:xfrm>
              <a:off x="932815" y="2457450"/>
              <a:ext cx="1487170" cy="12407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4000" b="1" spc="200" dirty="0">
                  <a:solidFill>
                    <a:srgbClr val="BD934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04</a:t>
              </a:r>
              <a:endParaRPr lang="en-US" altLang="zh-CN" sz="4000" b="1" spc="200" dirty="0">
                <a:solidFill>
                  <a:srgbClr val="BD934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2443892" y="2658180"/>
              <a:ext cx="3873199" cy="839330"/>
            </a:xfrm>
            <a:prstGeom prst="rect">
              <a:avLst/>
            </a:prstGeom>
          </p:spPr>
          <p:txBody>
            <a:bodyPr vert="horz" lIns="90170" tIns="46990" rIns="90170" bIns="46990" rtlCol="0" anchor="ctr" anchorCtr="0">
              <a:normAutofit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内容展示</a:t>
              </a: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143000" y="2544445"/>
              <a:ext cx="1066800" cy="1066800"/>
            </a:xfrm>
            <a:prstGeom prst="rect">
              <a:avLst/>
            </a:pr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D934E"/>
                </a:solidFill>
              </a:endParaRPr>
            </a:p>
          </p:txBody>
        </p:sp>
      </p:grpSp>
    </p:spTree>
    <p:custDataLst>
      <p:tags r:id="rId9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616600" y="1075011"/>
            <a:ext cx="1992630" cy="1108710"/>
            <a:chOff x="1947" y="2012"/>
            <a:chExt cx="3138" cy="1746"/>
          </a:xfrm>
        </p:grpSpPr>
        <p:pic>
          <p:nvPicPr>
            <p:cNvPr id="6" name="图片 5" descr="upload_post_object_v2_41535693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47" y="2012"/>
              <a:ext cx="160" cy="174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 userDrawn="1"/>
          </p:nvSpPr>
          <p:spPr>
            <a:xfrm>
              <a:off x="2233" y="2012"/>
              <a:ext cx="2852" cy="1695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sz="3200" b="1"/>
                <a:t>1</a:t>
              </a:r>
              <a:r>
                <a:rPr lang="zh-CN" altLang="en-US" sz="3200" b="1">
                  <a:cs typeface="Arial" panose="020B0604020202020204" pitchFamily="34" charset="0"/>
                </a:rPr>
                <a:t>、</a:t>
              </a:r>
              <a:endParaRPr lang="en-US" altLang="zh-CN" sz="3200" b="1"/>
            </a:p>
            <a:p>
              <a:r>
                <a:rPr lang="zh-CN" altLang="en-US" sz="3200" b="1"/>
                <a:t>研究问题</a:t>
              </a:r>
              <a:endParaRPr lang="zh-CN" altLang="en-US" sz="3200" b="1"/>
            </a:p>
          </p:txBody>
        </p:sp>
      </p:grpSp>
      <p:sp>
        <p:nvSpPr>
          <p:cNvPr id="2" name="文本框 1"/>
          <p:cNvSpPr txBox="1"/>
          <p:nvPr userDrawn="1"/>
        </p:nvSpPr>
        <p:spPr>
          <a:xfrm>
            <a:off x="1356353" y="2415601"/>
            <a:ext cx="9887755" cy="4049444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2000" b="1">
                <a:latin typeface="楷体-简" charset="0"/>
                <a:ea typeface="楷体-简" charset="0"/>
                <a:cs typeface="楷体-简" charset="0"/>
              </a:rPr>
              <a:t>核心问题：</a:t>
            </a:r>
            <a:endParaRPr lang="zh-CN" altLang="en-US" sz="2000" b="1">
              <a:latin typeface="楷体-简" charset="0"/>
              <a:ea typeface="楷体-简" charset="0"/>
              <a:cs typeface="楷体-简" charset="0"/>
            </a:endParaRPr>
          </a:p>
          <a:p>
            <a:r>
              <a:rPr lang="zh-CN" altLang="en-US" sz="2000">
                <a:latin typeface="楷体-简" charset="0"/>
                <a:ea typeface="楷体-简" charset="0"/>
                <a:cs typeface="楷体-简" charset="0"/>
              </a:rPr>
              <a:t>死刑制度的</a:t>
            </a:r>
            <a:r>
              <a:rPr lang="zh-CN" altLang="en-US" sz="2000" b="1">
                <a:solidFill>
                  <a:srgbClr val="B88F4D"/>
                </a:solidFill>
                <a:latin typeface="楷体-简" charset="0"/>
                <a:ea typeface="楷体-简" charset="0"/>
                <a:cs typeface="楷体-简" charset="0"/>
              </a:rPr>
              <a:t>内在建制</a:t>
            </a:r>
            <a:r>
              <a:rPr lang="zh-CN" altLang="en-US" sz="2000">
                <a:latin typeface="楷体-简" charset="0"/>
                <a:ea typeface="楷体-简" charset="0"/>
                <a:cs typeface="楷体-简" charset="0"/>
              </a:rPr>
              <a:t>和</a:t>
            </a:r>
            <a:r>
              <a:rPr lang="zh-CN" altLang="en-US" sz="2000" b="1">
                <a:solidFill>
                  <a:srgbClr val="B88F4D"/>
                </a:solidFill>
                <a:latin typeface="楷体-简" charset="0"/>
                <a:ea typeface="楷体-简" charset="0"/>
                <a:cs typeface="楷体-简" charset="0"/>
              </a:rPr>
              <a:t>外在影响</a:t>
            </a:r>
            <a:r>
              <a:rPr lang="zh-CN" altLang="en-US" sz="2000">
                <a:latin typeface="楷体-简" charset="0"/>
                <a:ea typeface="楷体-简" charset="0"/>
                <a:cs typeface="楷体-简" charset="0"/>
              </a:rPr>
              <a:t>机制是什么？</a:t>
            </a:r>
            <a:endParaRPr lang="zh-CN" altLang="en-US" sz="2000">
              <a:latin typeface="楷体-简" charset="0"/>
              <a:ea typeface="楷体-简" charset="0"/>
              <a:cs typeface="楷体-简" charset="0"/>
            </a:endParaRPr>
          </a:p>
          <a:p>
            <a:endParaRPr lang="zh-CN" altLang="en-US" sz="2000" b="1">
              <a:latin typeface="楷体-简" charset="0"/>
              <a:ea typeface="楷体-简" charset="0"/>
              <a:cs typeface="楷体-简" charset="0"/>
            </a:endParaRPr>
          </a:p>
          <a:p>
            <a:r>
              <a:rPr lang="zh-CN" altLang="en-US" sz="2000" b="1">
                <a:latin typeface="楷体-简" charset="0"/>
                <a:ea typeface="楷体-简" charset="0"/>
                <a:cs typeface="楷体-简" charset="0"/>
              </a:rPr>
              <a:t>研究方法：</a:t>
            </a:r>
            <a:endParaRPr lang="zh-CN" altLang="en-US" sz="2000" b="1">
              <a:latin typeface="楷体-简" charset="0"/>
              <a:ea typeface="楷体-简" charset="0"/>
              <a:cs typeface="楷体-简" charset="0"/>
            </a:endParaRPr>
          </a:p>
          <a:p>
            <a:r>
              <a:rPr lang="zh-CN" altLang="en-US" sz="2000">
                <a:latin typeface="楷体-简" charset="0"/>
                <a:ea typeface="楷体-简" charset="0"/>
                <a:cs typeface="楷体-简" charset="0"/>
              </a:rPr>
              <a:t>本研究将基于美国建国以来的死刑执行与冤案记录、德州死刑犯遗言数据以及</a:t>
            </a:r>
            <a:r>
              <a:rPr lang="en-US" altLang="zh-CN" sz="2000">
                <a:latin typeface="楷体-简" charset="0"/>
                <a:ea typeface="楷体-简" charset="0"/>
                <a:cs typeface="楷体-简" charset="0"/>
              </a:rPr>
              <a:t>Twitter</a:t>
            </a:r>
            <a:r>
              <a:rPr lang="zh-CN" altLang="en-US" sz="2000">
                <a:latin typeface="楷体-简" charset="0"/>
                <a:ea typeface="楷体-简" charset="0"/>
                <a:cs typeface="楷体-简" charset="0"/>
              </a:rPr>
              <a:t>上与死刑话题相关的舆情数据，采用</a:t>
            </a:r>
            <a:r>
              <a:rPr lang="zh-CN" altLang="en-US" sz="2000" b="1">
                <a:solidFill>
                  <a:srgbClr val="B88F4D"/>
                </a:solidFill>
                <a:latin typeface="楷体-简" charset="0"/>
                <a:ea typeface="楷体-简" charset="0"/>
                <a:cs typeface="楷体-简" charset="0"/>
              </a:rPr>
              <a:t>统计检验</a:t>
            </a:r>
            <a:r>
              <a:rPr lang="zh-CN" altLang="en-US" sz="2000">
                <a:latin typeface="楷体-简" charset="0"/>
                <a:ea typeface="楷体-简" charset="0"/>
                <a:cs typeface="楷体-简" charset="0"/>
              </a:rPr>
              <a:t>、</a:t>
            </a:r>
            <a:r>
              <a:rPr lang="zh-CN" altLang="en-US" sz="2000" b="1">
                <a:solidFill>
                  <a:srgbClr val="B88F4D"/>
                </a:solidFill>
                <a:latin typeface="楷体-简" charset="0"/>
                <a:ea typeface="楷体-简" charset="0"/>
                <a:cs typeface="楷体-简" charset="0"/>
              </a:rPr>
              <a:t>机器学习</a:t>
            </a:r>
            <a:r>
              <a:rPr lang="zh-CN" altLang="en-US" sz="2000">
                <a:latin typeface="楷体-简" charset="0"/>
                <a:ea typeface="楷体-简" charset="0"/>
                <a:cs typeface="楷体-简" charset="0"/>
              </a:rPr>
              <a:t>与</a:t>
            </a:r>
            <a:r>
              <a:rPr lang="zh-CN" altLang="en-US" sz="2000" b="1">
                <a:solidFill>
                  <a:srgbClr val="B88F4D"/>
                </a:solidFill>
                <a:latin typeface="楷体-简" charset="0"/>
                <a:ea typeface="楷体-简" charset="0"/>
                <a:cs typeface="楷体-简" charset="0"/>
              </a:rPr>
              <a:t>自然语言处理等方法</a:t>
            </a:r>
            <a:r>
              <a:rPr lang="zh-CN" altLang="en-US" sz="2000">
                <a:latin typeface="楷体-简" charset="0"/>
                <a:ea typeface="楷体-简" charset="0"/>
                <a:cs typeface="楷体-简" charset="0"/>
              </a:rPr>
              <a:t>，进行死刑制度社会歧视性分析、死刑犯悔过程度探究和死刑执行的群体态度探究，分别从死刑制度的内在属性和外在影响</a:t>
            </a:r>
            <a:r>
              <a:rPr lang="en-US" altLang="zh-CN" sz="2000">
                <a:latin typeface="楷体-简" charset="0"/>
                <a:ea typeface="楷体-简" charset="0"/>
                <a:cs typeface="楷体-简" charset="0"/>
              </a:rPr>
              <a:t>,</a:t>
            </a:r>
            <a:r>
              <a:rPr lang="zh-CN" altLang="en-US" sz="2000">
                <a:latin typeface="楷体-简" charset="0"/>
                <a:ea typeface="楷体-简" charset="0"/>
                <a:cs typeface="楷体-简" charset="0"/>
              </a:rPr>
              <a:t>探索其意义和价值。</a:t>
            </a:r>
            <a:endParaRPr lang="zh-CN" altLang="en-US" sz="2000">
              <a:latin typeface="楷体-简" charset="0"/>
              <a:ea typeface="楷体-简" charset="0"/>
              <a:cs typeface="楷体-简" charset="0"/>
            </a:endParaRPr>
          </a:p>
          <a:p>
            <a:endParaRPr lang="zh-CN" altLang="en-US" sz="2000" b="1">
              <a:latin typeface="楷体-简" charset="0"/>
              <a:ea typeface="楷体-简" charset="0"/>
              <a:cs typeface="楷体-简" charset="0"/>
            </a:endParaRPr>
          </a:p>
          <a:p>
            <a:r>
              <a:rPr lang="zh-CN" altLang="en-US" sz="2000" b="1">
                <a:latin typeface="楷体-简" charset="0"/>
                <a:ea typeface="楷体-简" charset="0"/>
                <a:cs typeface="楷体-简" charset="0"/>
              </a:rPr>
              <a:t>核心目的</a:t>
            </a:r>
            <a:r>
              <a:rPr lang="zh-CN" altLang="en-US" sz="2000">
                <a:latin typeface="楷体-简" charset="0"/>
                <a:ea typeface="楷体-简" charset="0"/>
                <a:cs typeface="楷体-简" charset="0"/>
              </a:rPr>
              <a:t>：</a:t>
            </a:r>
            <a:endParaRPr lang="zh-CN" altLang="en-US" sz="2000">
              <a:latin typeface="楷体-简" charset="0"/>
              <a:ea typeface="楷体-简" charset="0"/>
              <a:cs typeface="楷体-简" charset="0"/>
            </a:endParaRPr>
          </a:p>
          <a:p>
            <a:r>
              <a:rPr lang="zh-CN" altLang="en-US" sz="2000">
                <a:latin typeface="楷体-简" charset="0"/>
                <a:ea typeface="楷体-简" charset="0"/>
                <a:cs typeface="楷体-简" charset="0"/>
              </a:rPr>
              <a:t>从制度机制与社会反应双重视角审视</a:t>
            </a:r>
            <a:r>
              <a:rPr lang="zh-CN" altLang="en-US" sz="2000" b="1">
                <a:solidFill>
                  <a:srgbClr val="B88F4D"/>
                </a:solidFill>
                <a:latin typeface="楷体-简" charset="0"/>
                <a:ea typeface="楷体-简" charset="0"/>
                <a:cs typeface="楷体-简" charset="0"/>
              </a:rPr>
              <a:t>死刑制度的价值与问题</a:t>
            </a:r>
            <a:r>
              <a:rPr lang="zh-CN" altLang="en-US" sz="2000">
                <a:latin typeface="楷体-简" charset="0"/>
                <a:ea typeface="楷体-简" charset="0"/>
                <a:cs typeface="楷体-简" charset="0"/>
              </a:rPr>
              <a:t>，为司法审慎适用死刑、推动制度改革与法律正义提供科学证据支持，促使社会</a:t>
            </a:r>
            <a:r>
              <a:rPr lang="zh-CN" altLang="en-US" sz="2000" b="1">
                <a:solidFill>
                  <a:srgbClr val="B88F4D"/>
                </a:solidFill>
                <a:latin typeface="楷体-简" charset="0"/>
                <a:ea typeface="楷体-简" charset="0"/>
                <a:cs typeface="楷体-简" charset="0"/>
              </a:rPr>
              <a:t>在尊重生命价值基础上</a:t>
            </a:r>
            <a:r>
              <a:rPr lang="zh-CN" altLang="en-US" sz="2000">
                <a:latin typeface="楷体-简" charset="0"/>
                <a:ea typeface="楷体-简" charset="0"/>
                <a:cs typeface="楷体-简" charset="0"/>
              </a:rPr>
              <a:t>达成更具共识性的刑罚判断。</a:t>
            </a:r>
            <a:endParaRPr lang="zh-CN" altLang="en-US" sz="2000">
              <a:latin typeface="楷体-简" charset="0"/>
              <a:ea typeface="楷体-简" charset="0"/>
              <a:cs typeface="楷体-简" charset="0"/>
            </a:endParaRPr>
          </a:p>
          <a:p>
            <a:endParaRPr lang="zh-CN" altLang="en-US" sz="2000">
              <a:latin typeface="楷体-简" charset="0"/>
              <a:ea typeface="楷体-简" charset="0"/>
              <a:cs typeface="楷体-简" charset="0"/>
            </a:endParaRPr>
          </a:p>
          <a:p>
            <a:endParaRPr lang="zh-CN" altLang="en-US">
              <a:latin typeface="楷体-简" charset="0"/>
              <a:ea typeface="楷体-简" charset="0"/>
              <a:cs typeface="楷体-简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616600" y="1075011"/>
            <a:ext cx="1992630" cy="1109345"/>
            <a:chOff x="1947" y="2012"/>
            <a:chExt cx="3138" cy="1747"/>
          </a:xfrm>
        </p:grpSpPr>
        <p:pic>
          <p:nvPicPr>
            <p:cNvPr id="6" name="图片 5" descr="upload_post_object_v2_41535693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47" y="2012"/>
              <a:ext cx="160" cy="174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 userDrawn="1"/>
          </p:nvSpPr>
          <p:spPr>
            <a:xfrm>
              <a:off x="2233" y="2012"/>
              <a:ext cx="2852" cy="1695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sz="3200" b="1">
                  <a:cs typeface="Arial" panose="020B0604020202020204" pitchFamily="34" charset="0"/>
                </a:rPr>
                <a:t>2</a:t>
              </a:r>
              <a:r>
                <a:rPr lang="zh-CN" altLang="en-US" sz="3200" b="1">
                  <a:cs typeface="Arial" panose="020B0604020202020204" pitchFamily="34" charset="0"/>
                </a:rPr>
                <a:t>、</a:t>
              </a:r>
              <a:endParaRPr lang="en-US" altLang="zh-CN" sz="3200" b="1"/>
            </a:p>
            <a:p>
              <a:r>
                <a:rPr lang="zh-CN" altLang="en-US" sz="3200" b="1"/>
                <a:t>数据来源</a:t>
              </a:r>
              <a:endParaRPr lang="zh-CN" altLang="en-US" sz="3200" b="1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08808" y="2184351"/>
            <a:ext cx="4112668" cy="9220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/>
              <a:t>1.</a:t>
            </a:r>
            <a:r>
              <a:rPr lang="zh-CN" altLang="en-US"/>
              <a:t>德州死刑犯遗言数据</a:t>
            </a:r>
            <a:endParaRPr lang="zh-CN" altLang="en-US"/>
          </a:p>
          <a:p>
            <a:r>
              <a:rPr lang="zh-CN" altLang="en-US"/>
              <a:t>来源</a:t>
            </a:r>
            <a:r>
              <a:rPr lang="en-US" altLang="zh-CN"/>
              <a:t>TDCJ</a:t>
            </a:r>
            <a:r>
              <a:rPr lang="zh-CN" altLang="en-US"/>
              <a:t>的公开数据（</a:t>
            </a:r>
            <a:r>
              <a:rPr lang="en-US" altLang="zh-CN"/>
              <a:t>1982</a:t>
            </a:r>
            <a:r>
              <a:rPr lang="zh-CN" altLang="en-US"/>
              <a:t>年至今）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5" name="图片 14" descr="upload_post_object_v2_12697972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68" y="3024031"/>
            <a:ext cx="3966203" cy="3293190"/>
          </a:xfrm>
          <a:prstGeom prst="rect">
            <a:avLst/>
          </a:prstGeom>
        </p:spPr>
      </p:pic>
      <p:pic>
        <p:nvPicPr>
          <p:cNvPr id="16" name="图片 15" descr="upload_post_object_v2_359576976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8521" y="3093407"/>
            <a:ext cx="3448923" cy="3154502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5010319" y="2097493"/>
            <a:ext cx="2405380" cy="814248"/>
          </a:xfrm>
          <a:prstGeom prst="rect">
            <a:avLst/>
          </a:prstGeom>
        </p:spPr>
        <p:txBody>
          <a:bodyPr wrap="square" rtlCol="0">
            <a:noAutofit/>
          </a:bodyPr>
          <a:p>
            <a:pPr algn="l"/>
            <a:r>
              <a:rPr lang="en-US" altLang="zh-CN"/>
              <a:t>2.twitter</a:t>
            </a:r>
            <a:r>
              <a:rPr lang="zh-CN" altLang="en-US"/>
              <a:t>话题数据</a:t>
            </a:r>
            <a:endParaRPr lang="zh-CN" altLang="en-US"/>
          </a:p>
          <a:p>
            <a:pPr algn="l"/>
            <a:r>
              <a:rPr lang="zh-CN" altLang="en-US"/>
              <a:t>来源</a:t>
            </a:r>
            <a:r>
              <a:rPr lang="en-US" altLang="zh-CN"/>
              <a:t>github</a:t>
            </a:r>
            <a:r>
              <a:rPr lang="zh-CN" altLang="en-US"/>
              <a:t>项目数据集</a:t>
            </a:r>
            <a:endParaRPr lang="zh-CN" altLang="en-US"/>
          </a:p>
        </p:txBody>
      </p:sp>
      <p:sp>
        <p:nvSpPr>
          <p:cNvPr id="2" name="文本框 1"/>
          <p:cNvSpPr txBox="1"/>
          <p:nvPr userDrawn="1"/>
        </p:nvSpPr>
        <p:spPr>
          <a:xfrm>
            <a:off x="8756891" y="2097471"/>
            <a:ext cx="2887980" cy="922020"/>
          </a:xfrm>
          <a:prstGeom prst="rect">
            <a:avLst/>
          </a:prstGeom>
        </p:spPr>
        <p:txBody>
          <a:bodyPr wrap="none" rtlCol="0">
            <a:spAutoFit/>
          </a:bodyPr>
          <a:p>
            <a:pPr algn="l"/>
            <a:r>
              <a:rPr lang="en-US" altLang="zh-CN"/>
              <a:t>3.</a:t>
            </a:r>
            <a:r>
              <a:rPr lang="zh-CN" altLang="en-US"/>
              <a:t>美国建国以来的死刑记录</a:t>
            </a:r>
            <a:endParaRPr lang="zh-CN" altLang="en-US"/>
          </a:p>
          <a:p>
            <a:pPr algn="l"/>
            <a:r>
              <a:rPr lang="zh-CN" altLang="en-US"/>
              <a:t>来源于</a:t>
            </a:r>
            <a:r>
              <a:rPr lang="en-US" altLang="zh-CN"/>
              <a:t>nacjd</a:t>
            </a:r>
            <a:endParaRPr lang="en-US" altLang="zh-CN"/>
          </a:p>
          <a:p>
            <a:endParaRPr lang="zh-CN" altLang="en-US"/>
          </a:p>
        </p:txBody>
      </p:sp>
      <p:pic>
        <p:nvPicPr>
          <p:cNvPr id="4" name="图片 3" descr="upload_post_object_v2_12146647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6895" y="3764969"/>
            <a:ext cx="3163504" cy="1387564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616600" y="1075011"/>
            <a:ext cx="2806700" cy="1109345"/>
            <a:chOff x="1947" y="2012"/>
            <a:chExt cx="4420" cy="1747"/>
          </a:xfrm>
        </p:grpSpPr>
        <p:pic>
          <p:nvPicPr>
            <p:cNvPr id="6" name="图片 5" descr="upload_post_object_v2_41535693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47" y="2012"/>
              <a:ext cx="160" cy="174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 userDrawn="1"/>
          </p:nvSpPr>
          <p:spPr>
            <a:xfrm>
              <a:off x="2233" y="2012"/>
              <a:ext cx="4134" cy="1695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sz="3200" b="1">
                  <a:cs typeface="Arial" panose="020B0604020202020204" pitchFamily="34" charset="0"/>
                </a:rPr>
                <a:t>3</a:t>
              </a:r>
              <a:r>
                <a:rPr lang="zh-CN" altLang="en-US" sz="3200" b="1">
                  <a:cs typeface="Arial" panose="020B0604020202020204" pitchFamily="34" charset="0"/>
                </a:rPr>
                <a:t>、</a:t>
              </a:r>
              <a:endParaRPr lang="en-US" altLang="zh-CN" sz="3200" b="1"/>
            </a:p>
            <a:p>
              <a:r>
                <a:rPr lang="zh-CN" altLang="en-US" sz="3200" b="1"/>
                <a:t>项目开展形式</a:t>
              </a:r>
              <a:endParaRPr lang="zh-CN" altLang="en-US" sz="3200" b="1"/>
            </a:p>
          </p:txBody>
        </p:sp>
      </p:grpSp>
      <p:pic>
        <p:nvPicPr>
          <p:cNvPr id="2" name="图片 1" descr="upload_post_object_v2_1219211559"/>
          <p:cNvPicPr>
            <a:picLocks noChangeAspect="1"/>
          </p:cNvPicPr>
          <p:nvPr/>
        </p:nvPicPr>
        <p:blipFill>
          <a:blip r:embed="rId2"/>
          <a:srcRect l="-774" r="774" b="6347"/>
          <a:stretch>
            <a:fillRect/>
          </a:stretch>
        </p:blipFill>
        <p:spPr>
          <a:xfrm>
            <a:off x="980004" y="2184370"/>
            <a:ext cx="10231886" cy="4673604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616600" y="1075011"/>
            <a:ext cx="2806700" cy="1109345"/>
            <a:chOff x="1947" y="2012"/>
            <a:chExt cx="4420" cy="1747"/>
          </a:xfrm>
        </p:grpSpPr>
        <p:pic>
          <p:nvPicPr>
            <p:cNvPr id="6" name="图片 5" descr="upload_post_object_v2_41535693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947" y="2012"/>
              <a:ext cx="160" cy="174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 userDrawn="1"/>
          </p:nvSpPr>
          <p:spPr>
            <a:xfrm>
              <a:off x="2233" y="2012"/>
              <a:ext cx="4134" cy="1695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sz="3200" b="1">
                  <a:cs typeface="Arial" panose="020B0604020202020204" pitchFamily="34" charset="0"/>
                </a:rPr>
                <a:t>3</a:t>
              </a:r>
              <a:r>
                <a:rPr lang="zh-CN" altLang="en-US" sz="3200" b="1">
                  <a:cs typeface="Arial" panose="020B0604020202020204" pitchFamily="34" charset="0"/>
                </a:rPr>
                <a:t>、</a:t>
              </a:r>
              <a:endParaRPr lang="en-US" altLang="zh-CN" sz="3200" b="1"/>
            </a:p>
            <a:p>
              <a:r>
                <a:rPr lang="zh-CN" altLang="en-US" sz="3200" b="1"/>
                <a:t>项目开展形式</a:t>
              </a:r>
              <a:endParaRPr lang="zh-CN" altLang="en-US" sz="3200" b="1"/>
            </a:p>
          </p:txBody>
        </p:sp>
      </p:grpSp>
      <p:pic>
        <p:nvPicPr>
          <p:cNvPr id="2" name="图片 1" descr="upload_post_object_v2_22704681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195" y="2434352"/>
            <a:ext cx="7807601" cy="4191357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3881438" y="1708547"/>
            <a:ext cx="407543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r>
              <a:rPr lang="en-US" altLang="zh-CN"/>
              <a:t>Github </a:t>
            </a:r>
            <a:r>
              <a:rPr lang="en-US" altLang="zh-CN">
                <a:cs typeface="Arial" panose="020B0604020202020204" pitchFamily="34" charset="0"/>
              </a:rPr>
              <a:t>Project</a:t>
            </a:r>
            <a:r>
              <a:rPr lang="zh-CN" altLang="en-US">
                <a:cs typeface="Arial" panose="020B0604020202020204" pitchFamily="34" charset="0"/>
              </a:rPr>
              <a:t>任务管理 + </a:t>
            </a:r>
            <a:r>
              <a:rPr lang="en-US" altLang="zh-CN">
                <a:cs typeface="Arial" panose="020B0604020202020204" pitchFamily="34" charset="0"/>
              </a:rPr>
              <a:t>Git </a:t>
            </a:r>
            <a:r>
              <a:rPr lang="zh-CN" altLang="en-US">
                <a:cs typeface="Arial" panose="020B0604020202020204" pitchFamily="34" charset="0"/>
              </a:rPr>
              <a:t>版本控制</a:t>
            </a:r>
            <a:endParaRPr lang="zh-CN" altLang="en-US"/>
          </a:p>
        </p:txBody>
      </p:sp>
      <p:pic>
        <p:nvPicPr>
          <p:cNvPr id="4" name="图片 3" descr="upload_post_object_v2_310823367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0392" y="133075"/>
            <a:ext cx="2249583" cy="6591802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logo-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68605" y="-464820"/>
            <a:ext cx="3293110" cy="217551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-558295" y="798288"/>
            <a:ext cx="5842000" cy="1349762"/>
            <a:chOff x="3175000" y="706070"/>
            <a:chExt cx="5842000" cy="1349762"/>
          </a:xfrm>
        </p:grpSpPr>
        <p:sp>
          <p:nvSpPr>
            <p:cNvPr id="16" name="TextBox 2"/>
            <p:cNvSpPr txBox="1"/>
            <p:nvPr>
              <p:custDataLst>
                <p:tags r:id="rId2"/>
              </p:custDataLst>
            </p:nvPr>
          </p:nvSpPr>
          <p:spPr>
            <a:xfrm>
              <a:off x="3175000" y="706070"/>
              <a:ext cx="5842000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10000" b="1">
                  <a:gradFill flip="none" rotWithShape="1">
                    <a:gsLst>
                      <a:gs pos="0">
                        <a:schemeClr val="bg1"/>
                      </a:gs>
                      <a:gs pos="71000">
                        <a:schemeClr val="bg1">
                          <a:alpha val="0"/>
                        </a:schemeClr>
                      </a:gs>
                    </a:gsLst>
                    <a:lin ang="5400000" scaled="0"/>
                    <a:tileRect/>
                  </a:gradFill>
                  <a:effectLst/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zh-CN" sz="8000" dirty="0">
                <a:gradFill flip="none" rotWithShape="1">
                  <a:gsLst>
                    <a:gs pos="0">
                      <a:srgbClr val="B88F4D">
                        <a:alpha val="20000"/>
                      </a:srgbClr>
                    </a:gs>
                    <a:gs pos="71000">
                      <a:srgbClr val="B88F4D">
                        <a:alpha val="0"/>
                      </a:srgbClr>
                    </a:gs>
                  </a:gsLst>
                  <a:lin ang="5400000" scaled="0"/>
                  <a:tileRect/>
                </a:gradFill>
                <a:sym typeface="+mn-lt"/>
              </a:endParaRPr>
            </a:p>
          </p:txBody>
        </p:sp>
        <p:sp>
          <p:nvSpPr>
            <p:cNvPr id="20" name="TextBox 2"/>
            <p:cNvSpPr txBox="1"/>
            <p:nvPr>
              <p:custDataLst>
                <p:tags r:id="rId3"/>
              </p:custDataLst>
            </p:nvPr>
          </p:nvSpPr>
          <p:spPr>
            <a:xfrm>
              <a:off x="4635500" y="1257300"/>
              <a:ext cx="2921000" cy="798532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 anchor="ctr" anchorCtr="0">
              <a:normAutofit fontScale="7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4400" b="1" spc="200" dirty="0">
                  <a:solidFill>
                    <a:srgbClr val="B88F4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研究内容展示</a:t>
              </a:r>
              <a:endParaRPr lang="en-US" altLang="zh-CN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075277" y="2533044"/>
            <a:ext cx="3969803" cy="949392"/>
            <a:chOff x="932815" y="2457450"/>
            <a:chExt cx="5490680" cy="1240790"/>
          </a:xfrm>
        </p:grpSpPr>
        <p:sp>
          <p:nvSpPr>
            <p:cNvPr id="22" name="TextBox 2"/>
            <p:cNvSpPr txBox="1"/>
            <p:nvPr>
              <p:custDataLst>
                <p:tags r:id="rId4"/>
              </p:custDataLst>
            </p:nvPr>
          </p:nvSpPr>
          <p:spPr>
            <a:xfrm>
              <a:off x="932815" y="2457450"/>
              <a:ext cx="1487170" cy="12407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4000" b="1" spc="200" dirty="0">
                  <a:solidFill>
                    <a:srgbClr val="BD934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4.1</a:t>
              </a:r>
              <a:endParaRPr lang="en-US" altLang="zh-CN" sz="4000" b="1" spc="200" dirty="0">
                <a:solidFill>
                  <a:srgbClr val="BD934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2443892" y="2554631"/>
              <a:ext cx="3979603" cy="1039340"/>
            </a:xfrm>
            <a:prstGeom prst="rect">
              <a:avLst/>
            </a:prstGeom>
          </p:spPr>
          <p:txBody>
            <a:bodyPr vert="horz" lIns="90170" tIns="46990" rIns="90170" bIns="46990" rtlCol="0" anchor="ctr" anchorCtr="0">
              <a:normAutofit fontScale="700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死刑制度的内在属性</a:t>
              </a: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143000" y="2544445"/>
              <a:ext cx="1066800" cy="1066800"/>
            </a:xfrm>
            <a:prstGeom prst="rect">
              <a:avLst/>
            </a:pr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D934E"/>
                </a:solidFill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133867" y="4189666"/>
            <a:ext cx="3679734" cy="1038181"/>
            <a:chOff x="932815" y="2457450"/>
            <a:chExt cx="5107096" cy="1240790"/>
          </a:xfrm>
        </p:grpSpPr>
        <p:sp>
          <p:nvSpPr>
            <p:cNvPr id="48" name="TextBox 2"/>
            <p:cNvSpPr txBox="1"/>
            <p:nvPr>
              <p:custDataLst>
                <p:tags r:id="rId5"/>
              </p:custDataLst>
            </p:nvPr>
          </p:nvSpPr>
          <p:spPr>
            <a:xfrm>
              <a:off x="932815" y="2457450"/>
              <a:ext cx="1487170" cy="12407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R="0" algn="ctr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</a:pPr>
              <a:r>
                <a:rPr lang="en-US" altLang="zh-CN" sz="4000" b="1" spc="200" dirty="0">
                  <a:solidFill>
                    <a:srgbClr val="BD934E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  <a:sym typeface="+mn-lt"/>
                </a:rPr>
                <a:t>4.2</a:t>
              </a:r>
              <a:endParaRPr lang="en-US" altLang="zh-CN" sz="4000" b="1" spc="200" dirty="0">
                <a:solidFill>
                  <a:srgbClr val="BD934E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+mn-lt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2443892" y="2643530"/>
              <a:ext cx="3596019" cy="869320"/>
            </a:xfrm>
            <a:prstGeom prst="rect">
              <a:avLst/>
            </a:prstGeom>
          </p:spPr>
          <p:txBody>
            <a:bodyPr vert="horz" lIns="90170" tIns="46990" rIns="90170" bIns="46990" rtlCol="0" anchor="ctr" anchorCtr="0">
              <a:normAutofit fontScale="60000"/>
            </a:bodyPr>
            <a:lstStyle/>
            <a:p>
              <a:pPr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charset="0"/>
                  <a:cs typeface="Arial" panose="020B0604020202020204" pitchFamily="34" charset="0"/>
                </a:rPr>
                <a:t>死刑执行的外在影响</a:t>
              </a:r>
              <a:endParaRPr lang="zh-CN" altLang="en-US" sz="2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charset="0"/>
                <a:cs typeface="Arial" panose="020B0604020202020204" pitchFamily="34" charset="0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143000" y="2544445"/>
              <a:ext cx="1066800" cy="1066800"/>
            </a:xfrm>
            <a:prstGeom prst="rect">
              <a:avLst/>
            </a:prstGeom>
            <a:noFill/>
            <a:ln>
              <a:solidFill>
                <a:srgbClr val="B88F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BD934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-6350" y="5576887"/>
            <a:ext cx="12192000" cy="1281113"/>
            <a:chOff x="-6350" y="3575050"/>
            <a:chExt cx="12192000" cy="1281113"/>
          </a:xfrm>
          <a:gradFill>
            <a:gsLst>
              <a:gs pos="0">
                <a:srgbClr val="BD934E">
                  <a:alpha val="0"/>
                </a:srgbClr>
              </a:gs>
              <a:gs pos="100000">
                <a:srgbClr val="BD934E">
                  <a:alpha val="50000"/>
                </a:srgbClr>
              </a:gs>
            </a:gsLst>
            <a:lin ang="5400000" scaled="0"/>
          </a:gradFill>
        </p:grpSpPr>
        <p:grpSp>
          <p:nvGrpSpPr>
            <p:cNvPr id="26" name="Group 205"/>
            <p:cNvGrpSpPr/>
            <p:nvPr userDrawn="1"/>
          </p:nvGrpSpPr>
          <p:grpSpPr bwMode="auto">
            <a:xfrm>
              <a:off x="4810125" y="4400550"/>
              <a:ext cx="4105275" cy="433388"/>
              <a:chOff x="3030" y="2772"/>
              <a:chExt cx="2586" cy="273"/>
            </a:xfrm>
            <a:grpFill/>
          </p:grpSpPr>
          <p:sp>
            <p:nvSpPr>
              <p:cNvPr id="139" name="Line 5"/>
              <p:cNvSpPr>
                <a:spLocks noChangeShapeType="1"/>
              </p:cNvSpPr>
              <p:nvPr userDrawn="1"/>
            </p:nvSpPr>
            <p:spPr bwMode="auto">
              <a:xfrm>
                <a:off x="5616" y="2860"/>
                <a:ext cx="0" cy="0"/>
              </a:xfrm>
              <a:prstGeom prst="line">
                <a:avLst/>
              </a:prstGeom>
              <a:grpFill/>
              <a:ln w="12700" cap="rnd">
                <a:solidFill>
                  <a:srgbClr val="BF9C50"/>
                </a:solidFill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6"/>
              <p:cNvSpPr/>
              <p:nvPr userDrawn="1"/>
            </p:nvSpPr>
            <p:spPr bwMode="auto">
              <a:xfrm>
                <a:off x="3657" y="2794"/>
                <a:ext cx="39" cy="9"/>
              </a:xfrm>
              <a:custGeom>
                <a:avLst/>
                <a:gdLst>
                  <a:gd name="T0" fmla="*/ 8 w 9"/>
                  <a:gd name="T1" fmla="*/ 2 h 2"/>
                  <a:gd name="T2" fmla="*/ 1 w 9"/>
                  <a:gd name="T3" fmla="*/ 2 h 2"/>
                  <a:gd name="T4" fmla="*/ 0 w 9"/>
                  <a:gd name="T5" fmla="*/ 1 h 2"/>
                  <a:gd name="T6" fmla="*/ 1 w 9"/>
                  <a:gd name="T7" fmla="*/ 0 h 2"/>
                  <a:gd name="T8" fmla="*/ 8 w 9"/>
                  <a:gd name="T9" fmla="*/ 0 h 2"/>
                  <a:gd name="T10" fmla="*/ 9 w 9"/>
                  <a:gd name="T11" fmla="*/ 1 h 2"/>
                  <a:gd name="T12" fmla="*/ 8 w 9"/>
                  <a:gd name="T13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2">
                    <a:moveTo>
                      <a:pt x="8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1"/>
                      <a:pt x="0" y="1"/>
                    </a:cubicBezTo>
                    <a:cubicBezTo>
                      <a:pt x="0" y="0"/>
                      <a:pt x="0" y="0"/>
                      <a:pt x="1" y="0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8" y="0"/>
                      <a:pt x="9" y="0"/>
                      <a:pt x="9" y="1"/>
                    </a:cubicBezTo>
                    <a:cubicBezTo>
                      <a:pt x="9" y="1"/>
                      <a:pt x="8" y="2"/>
                      <a:pt x="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7"/>
              <p:cNvSpPr/>
              <p:nvPr userDrawn="1"/>
            </p:nvSpPr>
            <p:spPr bwMode="auto">
              <a:xfrm>
                <a:off x="303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8"/>
              <p:cNvSpPr/>
              <p:nvPr userDrawn="1"/>
            </p:nvSpPr>
            <p:spPr bwMode="auto">
              <a:xfrm>
                <a:off x="30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9"/>
              <p:cNvSpPr/>
              <p:nvPr userDrawn="1"/>
            </p:nvSpPr>
            <p:spPr bwMode="auto">
              <a:xfrm>
                <a:off x="30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10"/>
              <p:cNvSpPr/>
              <p:nvPr userDrawn="1"/>
            </p:nvSpPr>
            <p:spPr bwMode="auto">
              <a:xfrm>
                <a:off x="30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11"/>
              <p:cNvSpPr/>
              <p:nvPr userDrawn="1"/>
            </p:nvSpPr>
            <p:spPr bwMode="auto">
              <a:xfrm>
                <a:off x="30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12"/>
              <p:cNvSpPr/>
              <p:nvPr userDrawn="1"/>
            </p:nvSpPr>
            <p:spPr bwMode="auto">
              <a:xfrm>
                <a:off x="31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13"/>
              <p:cNvSpPr/>
              <p:nvPr userDrawn="1"/>
            </p:nvSpPr>
            <p:spPr bwMode="auto">
              <a:xfrm>
                <a:off x="31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14"/>
              <p:cNvSpPr/>
              <p:nvPr userDrawn="1"/>
            </p:nvSpPr>
            <p:spPr bwMode="auto">
              <a:xfrm>
                <a:off x="31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15"/>
              <p:cNvSpPr/>
              <p:nvPr userDrawn="1"/>
            </p:nvSpPr>
            <p:spPr bwMode="auto">
              <a:xfrm>
                <a:off x="314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16"/>
              <p:cNvSpPr/>
              <p:nvPr userDrawn="1"/>
            </p:nvSpPr>
            <p:spPr bwMode="auto">
              <a:xfrm>
                <a:off x="315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17"/>
              <p:cNvSpPr/>
              <p:nvPr userDrawn="1"/>
            </p:nvSpPr>
            <p:spPr bwMode="auto">
              <a:xfrm>
                <a:off x="31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18"/>
              <p:cNvSpPr/>
              <p:nvPr userDrawn="1"/>
            </p:nvSpPr>
            <p:spPr bwMode="auto">
              <a:xfrm>
                <a:off x="31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19"/>
              <p:cNvSpPr/>
              <p:nvPr userDrawn="1"/>
            </p:nvSpPr>
            <p:spPr bwMode="auto">
              <a:xfrm>
                <a:off x="31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20"/>
              <p:cNvSpPr/>
              <p:nvPr userDrawn="1"/>
            </p:nvSpPr>
            <p:spPr bwMode="auto">
              <a:xfrm>
                <a:off x="32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21"/>
              <p:cNvSpPr/>
              <p:nvPr userDrawn="1"/>
            </p:nvSpPr>
            <p:spPr bwMode="auto">
              <a:xfrm>
                <a:off x="32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22"/>
              <p:cNvSpPr/>
              <p:nvPr userDrawn="1"/>
            </p:nvSpPr>
            <p:spPr bwMode="auto">
              <a:xfrm>
                <a:off x="32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23"/>
              <p:cNvSpPr/>
              <p:nvPr userDrawn="1"/>
            </p:nvSpPr>
            <p:spPr bwMode="auto">
              <a:xfrm>
                <a:off x="325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24"/>
              <p:cNvSpPr/>
              <p:nvPr userDrawn="1"/>
            </p:nvSpPr>
            <p:spPr bwMode="auto">
              <a:xfrm>
                <a:off x="326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25"/>
              <p:cNvSpPr/>
              <p:nvPr userDrawn="1"/>
            </p:nvSpPr>
            <p:spPr bwMode="auto">
              <a:xfrm>
                <a:off x="327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26"/>
              <p:cNvSpPr/>
              <p:nvPr userDrawn="1"/>
            </p:nvSpPr>
            <p:spPr bwMode="auto">
              <a:xfrm>
                <a:off x="329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27"/>
              <p:cNvSpPr/>
              <p:nvPr userDrawn="1"/>
            </p:nvSpPr>
            <p:spPr bwMode="auto">
              <a:xfrm>
                <a:off x="330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28"/>
              <p:cNvSpPr/>
              <p:nvPr userDrawn="1"/>
            </p:nvSpPr>
            <p:spPr bwMode="auto">
              <a:xfrm>
                <a:off x="33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29"/>
              <p:cNvSpPr/>
              <p:nvPr userDrawn="1"/>
            </p:nvSpPr>
            <p:spPr bwMode="auto">
              <a:xfrm>
                <a:off x="33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30"/>
              <p:cNvSpPr/>
              <p:nvPr userDrawn="1"/>
            </p:nvSpPr>
            <p:spPr bwMode="auto">
              <a:xfrm>
                <a:off x="33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31"/>
              <p:cNvSpPr/>
              <p:nvPr userDrawn="1"/>
            </p:nvSpPr>
            <p:spPr bwMode="auto">
              <a:xfrm>
                <a:off x="33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32"/>
              <p:cNvSpPr/>
              <p:nvPr userDrawn="1"/>
            </p:nvSpPr>
            <p:spPr bwMode="auto">
              <a:xfrm>
                <a:off x="337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33"/>
              <p:cNvSpPr/>
              <p:nvPr userDrawn="1"/>
            </p:nvSpPr>
            <p:spPr bwMode="auto">
              <a:xfrm>
                <a:off x="338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34"/>
              <p:cNvSpPr/>
              <p:nvPr userDrawn="1"/>
            </p:nvSpPr>
            <p:spPr bwMode="auto">
              <a:xfrm>
                <a:off x="340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35"/>
              <p:cNvSpPr/>
              <p:nvPr userDrawn="1"/>
            </p:nvSpPr>
            <p:spPr bwMode="auto">
              <a:xfrm>
                <a:off x="341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36"/>
              <p:cNvSpPr/>
              <p:nvPr userDrawn="1"/>
            </p:nvSpPr>
            <p:spPr bwMode="auto">
              <a:xfrm>
                <a:off x="342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37"/>
              <p:cNvSpPr/>
              <p:nvPr userDrawn="1"/>
            </p:nvSpPr>
            <p:spPr bwMode="auto">
              <a:xfrm>
                <a:off x="34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38"/>
              <p:cNvSpPr/>
              <p:nvPr userDrawn="1"/>
            </p:nvSpPr>
            <p:spPr bwMode="auto">
              <a:xfrm>
                <a:off x="345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39"/>
              <p:cNvSpPr/>
              <p:nvPr userDrawn="1"/>
            </p:nvSpPr>
            <p:spPr bwMode="auto">
              <a:xfrm>
                <a:off x="347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40"/>
              <p:cNvSpPr/>
              <p:nvPr userDrawn="1"/>
            </p:nvSpPr>
            <p:spPr bwMode="auto">
              <a:xfrm>
                <a:off x="348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41"/>
              <p:cNvSpPr/>
              <p:nvPr userDrawn="1"/>
            </p:nvSpPr>
            <p:spPr bwMode="auto">
              <a:xfrm>
                <a:off x="349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42"/>
              <p:cNvSpPr/>
              <p:nvPr userDrawn="1"/>
            </p:nvSpPr>
            <p:spPr bwMode="auto">
              <a:xfrm>
                <a:off x="350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43"/>
              <p:cNvSpPr/>
              <p:nvPr userDrawn="1"/>
            </p:nvSpPr>
            <p:spPr bwMode="auto">
              <a:xfrm>
                <a:off x="352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44"/>
              <p:cNvSpPr/>
              <p:nvPr userDrawn="1"/>
            </p:nvSpPr>
            <p:spPr bwMode="auto">
              <a:xfrm>
                <a:off x="353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45"/>
              <p:cNvSpPr/>
              <p:nvPr userDrawn="1"/>
            </p:nvSpPr>
            <p:spPr bwMode="auto">
              <a:xfrm>
                <a:off x="35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46"/>
              <p:cNvSpPr/>
              <p:nvPr userDrawn="1"/>
            </p:nvSpPr>
            <p:spPr bwMode="auto">
              <a:xfrm>
                <a:off x="35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47"/>
              <p:cNvSpPr/>
              <p:nvPr userDrawn="1"/>
            </p:nvSpPr>
            <p:spPr bwMode="auto">
              <a:xfrm>
                <a:off x="35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48"/>
              <p:cNvSpPr/>
              <p:nvPr userDrawn="1"/>
            </p:nvSpPr>
            <p:spPr bwMode="auto">
              <a:xfrm>
                <a:off x="359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49"/>
              <p:cNvSpPr/>
              <p:nvPr userDrawn="1"/>
            </p:nvSpPr>
            <p:spPr bwMode="auto">
              <a:xfrm>
                <a:off x="360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50"/>
              <p:cNvSpPr/>
              <p:nvPr userDrawn="1"/>
            </p:nvSpPr>
            <p:spPr bwMode="auto">
              <a:xfrm>
                <a:off x="361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51"/>
              <p:cNvSpPr/>
              <p:nvPr userDrawn="1"/>
            </p:nvSpPr>
            <p:spPr bwMode="auto">
              <a:xfrm>
                <a:off x="36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52"/>
              <p:cNvSpPr/>
              <p:nvPr userDrawn="1"/>
            </p:nvSpPr>
            <p:spPr bwMode="auto">
              <a:xfrm>
                <a:off x="364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53"/>
              <p:cNvSpPr/>
              <p:nvPr userDrawn="1"/>
            </p:nvSpPr>
            <p:spPr bwMode="auto">
              <a:xfrm>
                <a:off x="366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54"/>
              <p:cNvSpPr/>
              <p:nvPr userDrawn="1"/>
            </p:nvSpPr>
            <p:spPr bwMode="auto">
              <a:xfrm>
                <a:off x="36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55"/>
              <p:cNvSpPr/>
              <p:nvPr userDrawn="1"/>
            </p:nvSpPr>
            <p:spPr bwMode="auto">
              <a:xfrm>
                <a:off x="36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56"/>
              <p:cNvSpPr/>
              <p:nvPr userDrawn="1"/>
            </p:nvSpPr>
            <p:spPr bwMode="auto">
              <a:xfrm>
                <a:off x="37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57"/>
              <p:cNvSpPr/>
              <p:nvPr userDrawn="1"/>
            </p:nvSpPr>
            <p:spPr bwMode="auto">
              <a:xfrm>
                <a:off x="37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58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59"/>
              <p:cNvSpPr/>
              <p:nvPr userDrawn="1"/>
            </p:nvSpPr>
            <p:spPr bwMode="auto">
              <a:xfrm>
                <a:off x="37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60"/>
              <p:cNvSpPr/>
              <p:nvPr userDrawn="1"/>
            </p:nvSpPr>
            <p:spPr bwMode="auto">
              <a:xfrm>
                <a:off x="393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61"/>
              <p:cNvSpPr/>
              <p:nvPr userDrawn="1"/>
            </p:nvSpPr>
            <p:spPr bwMode="auto">
              <a:xfrm>
                <a:off x="394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62"/>
              <p:cNvSpPr/>
              <p:nvPr userDrawn="1"/>
            </p:nvSpPr>
            <p:spPr bwMode="auto">
              <a:xfrm>
                <a:off x="39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63"/>
              <p:cNvSpPr/>
              <p:nvPr userDrawn="1"/>
            </p:nvSpPr>
            <p:spPr bwMode="auto">
              <a:xfrm>
                <a:off x="39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64"/>
              <p:cNvSpPr/>
              <p:nvPr userDrawn="1"/>
            </p:nvSpPr>
            <p:spPr bwMode="auto">
              <a:xfrm>
                <a:off x="39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65"/>
              <p:cNvSpPr/>
              <p:nvPr userDrawn="1"/>
            </p:nvSpPr>
            <p:spPr bwMode="auto">
              <a:xfrm>
                <a:off x="40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66"/>
              <p:cNvSpPr/>
              <p:nvPr userDrawn="1"/>
            </p:nvSpPr>
            <p:spPr bwMode="auto">
              <a:xfrm>
                <a:off x="40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67"/>
              <p:cNvSpPr/>
              <p:nvPr userDrawn="1"/>
            </p:nvSpPr>
            <p:spPr bwMode="auto">
              <a:xfrm>
                <a:off x="402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68"/>
              <p:cNvSpPr/>
              <p:nvPr userDrawn="1"/>
            </p:nvSpPr>
            <p:spPr bwMode="auto">
              <a:xfrm>
                <a:off x="404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69"/>
              <p:cNvSpPr/>
              <p:nvPr userDrawn="1"/>
            </p:nvSpPr>
            <p:spPr bwMode="auto">
              <a:xfrm>
                <a:off x="405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70"/>
              <p:cNvSpPr/>
              <p:nvPr userDrawn="1"/>
            </p:nvSpPr>
            <p:spPr bwMode="auto">
              <a:xfrm>
                <a:off x="406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71"/>
              <p:cNvSpPr/>
              <p:nvPr userDrawn="1"/>
            </p:nvSpPr>
            <p:spPr bwMode="auto">
              <a:xfrm>
                <a:off x="407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72"/>
              <p:cNvSpPr/>
              <p:nvPr userDrawn="1"/>
            </p:nvSpPr>
            <p:spPr bwMode="auto">
              <a:xfrm>
                <a:off x="40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73"/>
              <p:cNvSpPr/>
              <p:nvPr userDrawn="1"/>
            </p:nvSpPr>
            <p:spPr bwMode="auto">
              <a:xfrm>
                <a:off x="41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74"/>
              <p:cNvSpPr/>
              <p:nvPr userDrawn="1"/>
            </p:nvSpPr>
            <p:spPr bwMode="auto">
              <a:xfrm>
                <a:off x="41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75"/>
              <p:cNvSpPr/>
              <p:nvPr userDrawn="1"/>
            </p:nvSpPr>
            <p:spPr bwMode="auto">
              <a:xfrm>
                <a:off x="41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76"/>
              <p:cNvSpPr/>
              <p:nvPr userDrawn="1"/>
            </p:nvSpPr>
            <p:spPr bwMode="auto">
              <a:xfrm>
                <a:off x="41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77"/>
              <p:cNvSpPr/>
              <p:nvPr userDrawn="1"/>
            </p:nvSpPr>
            <p:spPr bwMode="auto">
              <a:xfrm>
                <a:off x="416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78"/>
              <p:cNvSpPr/>
              <p:nvPr userDrawn="1"/>
            </p:nvSpPr>
            <p:spPr bwMode="auto">
              <a:xfrm>
                <a:off x="417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79"/>
              <p:cNvSpPr/>
              <p:nvPr userDrawn="1"/>
            </p:nvSpPr>
            <p:spPr bwMode="auto">
              <a:xfrm>
                <a:off x="418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80"/>
              <p:cNvSpPr/>
              <p:nvPr userDrawn="1"/>
            </p:nvSpPr>
            <p:spPr bwMode="auto">
              <a:xfrm>
                <a:off x="420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81"/>
              <p:cNvSpPr/>
              <p:nvPr userDrawn="1"/>
            </p:nvSpPr>
            <p:spPr bwMode="auto">
              <a:xfrm>
                <a:off x="421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82"/>
              <p:cNvSpPr/>
              <p:nvPr userDrawn="1"/>
            </p:nvSpPr>
            <p:spPr bwMode="auto">
              <a:xfrm>
                <a:off x="42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83"/>
              <p:cNvSpPr/>
              <p:nvPr userDrawn="1"/>
            </p:nvSpPr>
            <p:spPr bwMode="auto">
              <a:xfrm>
                <a:off x="42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84"/>
              <p:cNvSpPr/>
              <p:nvPr userDrawn="1"/>
            </p:nvSpPr>
            <p:spPr bwMode="auto">
              <a:xfrm>
                <a:off x="42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85"/>
              <p:cNvSpPr/>
              <p:nvPr userDrawn="1"/>
            </p:nvSpPr>
            <p:spPr bwMode="auto">
              <a:xfrm>
                <a:off x="42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86"/>
              <p:cNvSpPr/>
              <p:nvPr userDrawn="1"/>
            </p:nvSpPr>
            <p:spPr bwMode="auto">
              <a:xfrm>
                <a:off x="428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87"/>
              <p:cNvSpPr/>
              <p:nvPr userDrawn="1"/>
            </p:nvSpPr>
            <p:spPr bwMode="auto">
              <a:xfrm>
                <a:off x="429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88"/>
              <p:cNvSpPr/>
              <p:nvPr userDrawn="1"/>
            </p:nvSpPr>
            <p:spPr bwMode="auto">
              <a:xfrm>
                <a:off x="431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89"/>
              <p:cNvSpPr/>
              <p:nvPr userDrawn="1"/>
            </p:nvSpPr>
            <p:spPr bwMode="auto">
              <a:xfrm>
                <a:off x="432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90"/>
              <p:cNvSpPr/>
              <p:nvPr userDrawn="1"/>
            </p:nvSpPr>
            <p:spPr bwMode="auto">
              <a:xfrm>
                <a:off x="433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91"/>
              <p:cNvSpPr/>
              <p:nvPr userDrawn="1"/>
            </p:nvSpPr>
            <p:spPr bwMode="auto">
              <a:xfrm>
                <a:off x="434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92"/>
              <p:cNvSpPr/>
              <p:nvPr userDrawn="1"/>
            </p:nvSpPr>
            <p:spPr bwMode="auto">
              <a:xfrm>
                <a:off x="43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93"/>
              <p:cNvSpPr/>
              <p:nvPr userDrawn="1"/>
            </p:nvSpPr>
            <p:spPr bwMode="auto">
              <a:xfrm>
                <a:off x="43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94"/>
              <p:cNvSpPr/>
              <p:nvPr userDrawn="1"/>
            </p:nvSpPr>
            <p:spPr bwMode="auto">
              <a:xfrm>
                <a:off x="43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95"/>
              <p:cNvSpPr/>
              <p:nvPr userDrawn="1"/>
            </p:nvSpPr>
            <p:spPr bwMode="auto">
              <a:xfrm>
                <a:off x="4406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96"/>
              <p:cNvSpPr/>
              <p:nvPr userDrawn="1"/>
            </p:nvSpPr>
            <p:spPr bwMode="auto">
              <a:xfrm>
                <a:off x="441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97"/>
              <p:cNvSpPr/>
              <p:nvPr userDrawn="1"/>
            </p:nvSpPr>
            <p:spPr bwMode="auto">
              <a:xfrm>
                <a:off x="443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98"/>
              <p:cNvSpPr/>
              <p:nvPr userDrawn="1"/>
            </p:nvSpPr>
            <p:spPr bwMode="auto">
              <a:xfrm>
                <a:off x="444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99"/>
              <p:cNvSpPr/>
              <p:nvPr userDrawn="1"/>
            </p:nvSpPr>
            <p:spPr bwMode="auto">
              <a:xfrm>
                <a:off x="445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100"/>
              <p:cNvSpPr/>
              <p:nvPr userDrawn="1"/>
            </p:nvSpPr>
            <p:spPr bwMode="auto">
              <a:xfrm>
                <a:off x="447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101"/>
              <p:cNvSpPr/>
              <p:nvPr userDrawn="1"/>
            </p:nvSpPr>
            <p:spPr bwMode="auto">
              <a:xfrm>
                <a:off x="4489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102"/>
              <p:cNvSpPr/>
              <p:nvPr userDrawn="1"/>
            </p:nvSpPr>
            <p:spPr bwMode="auto">
              <a:xfrm>
                <a:off x="4502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103"/>
              <p:cNvSpPr/>
              <p:nvPr userDrawn="1"/>
            </p:nvSpPr>
            <p:spPr bwMode="auto">
              <a:xfrm>
                <a:off x="4515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104"/>
              <p:cNvSpPr/>
              <p:nvPr userDrawn="1"/>
            </p:nvSpPr>
            <p:spPr bwMode="auto">
              <a:xfrm>
                <a:off x="4528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105"/>
              <p:cNvSpPr/>
              <p:nvPr userDrawn="1"/>
            </p:nvSpPr>
            <p:spPr bwMode="auto">
              <a:xfrm>
                <a:off x="454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106"/>
              <p:cNvSpPr/>
              <p:nvPr userDrawn="1"/>
            </p:nvSpPr>
            <p:spPr bwMode="auto">
              <a:xfrm>
                <a:off x="455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107"/>
              <p:cNvSpPr/>
              <p:nvPr userDrawn="1"/>
            </p:nvSpPr>
            <p:spPr bwMode="auto">
              <a:xfrm>
                <a:off x="4567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108"/>
              <p:cNvSpPr/>
              <p:nvPr userDrawn="1"/>
            </p:nvSpPr>
            <p:spPr bwMode="auto">
              <a:xfrm>
                <a:off x="4580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109"/>
              <p:cNvSpPr/>
              <p:nvPr userDrawn="1"/>
            </p:nvSpPr>
            <p:spPr bwMode="auto">
              <a:xfrm>
                <a:off x="4593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110"/>
              <p:cNvSpPr/>
              <p:nvPr userDrawn="1"/>
            </p:nvSpPr>
            <p:spPr bwMode="auto">
              <a:xfrm>
                <a:off x="4611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111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112"/>
              <p:cNvSpPr/>
              <p:nvPr userDrawn="1"/>
            </p:nvSpPr>
            <p:spPr bwMode="auto">
              <a:xfrm>
                <a:off x="4624" y="304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113"/>
              <p:cNvSpPr/>
              <p:nvPr userDrawn="1"/>
            </p:nvSpPr>
            <p:spPr bwMode="auto">
              <a:xfrm>
                <a:off x="304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114"/>
              <p:cNvSpPr/>
              <p:nvPr userDrawn="1"/>
            </p:nvSpPr>
            <p:spPr bwMode="auto">
              <a:xfrm>
                <a:off x="305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115"/>
              <p:cNvSpPr/>
              <p:nvPr userDrawn="1"/>
            </p:nvSpPr>
            <p:spPr bwMode="auto">
              <a:xfrm>
                <a:off x="306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116"/>
              <p:cNvSpPr/>
              <p:nvPr userDrawn="1"/>
            </p:nvSpPr>
            <p:spPr bwMode="auto">
              <a:xfrm>
                <a:off x="308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117"/>
              <p:cNvSpPr/>
              <p:nvPr userDrawn="1"/>
            </p:nvSpPr>
            <p:spPr bwMode="auto">
              <a:xfrm>
                <a:off x="30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118"/>
              <p:cNvSpPr/>
              <p:nvPr userDrawn="1"/>
            </p:nvSpPr>
            <p:spPr bwMode="auto">
              <a:xfrm>
                <a:off x="31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119"/>
              <p:cNvSpPr/>
              <p:nvPr userDrawn="1"/>
            </p:nvSpPr>
            <p:spPr bwMode="auto">
              <a:xfrm>
                <a:off x="312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120"/>
              <p:cNvSpPr/>
              <p:nvPr userDrawn="1"/>
            </p:nvSpPr>
            <p:spPr bwMode="auto">
              <a:xfrm>
                <a:off x="31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121"/>
              <p:cNvSpPr/>
              <p:nvPr userDrawn="1"/>
            </p:nvSpPr>
            <p:spPr bwMode="auto">
              <a:xfrm>
                <a:off x="31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122"/>
              <p:cNvSpPr/>
              <p:nvPr userDrawn="1"/>
            </p:nvSpPr>
            <p:spPr bwMode="auto">
              <a:xfrm>
                <a:off x="31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123"/>
              <p:cNvSpPr/>
              <p:nvPr userDrawn="1"/>
            </p:nvSpPr>
            <p:spPr bwMode="auto">
              <a:xfrm>
                <a:off x="31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124"/>
              <p:cNvSpPr/>
              <p:nvPr userDrawn="1"/>
            </p:nvSpPr>
            <p:spPr bwMode="auto">
              <a:xfrm>
                <a:off x="319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125"/>
              <p:cNvSpPr/>
              <p:nvPr userDrawn="1"/>
            </p:nvSpPr>
            <p:spPr bwMode="auto">
              <a:xfrm>
                <a:off x="320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126"/>
              <p:cNvSpPr/>
              <p:nvPr userDrawn="1"/>
            </p:nvSpPr>
            <p:spPr bwMode="auto">
              <a:xfrm>
                <a:off x="321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127"/>
              <p:cNvSpPr/>
              <p:nvPr userDrawn="1"/>
            </p:nvSpPr>
            <p:spPr bwMode="auto">
              <a:xfrm>
                <a:off x="323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128"/>
              <p:cNvSpPr/>
              <p:nvPr userDrawn="1"/>
            </p:nvSpPr>
            <p:spPr bwMode="auto">
              <a:xfrm>
                <a:off x="32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129"/>
              <p:cNvSpPr/>
              <p:nvPr userDrawn="1"/>
            </p:nvSpPr>
            <p:spPr bwMode="auto">
              <a:xfrm>
                <a:off x="32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130"/>
              <p:cNvSpPr/>
              <p:nvPr userDrawn="1"/>
            </p:nvSpPr>
            <p:spPr bwMode="auto">
              <a:xfrm>
                <a:off x="32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131"/>
              <p:cNvSpPr/>
              <p:nvPr userDrawn="1"/>
            </p:nvSpPr>
            <p:spPr bwMode="auto">
              <a:xfrm>
                <a:off x="32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132"/>
              <p:cNvSpPr/>
              <p:nvPr userDrawn="1"/>
            </p:nvSpPr>
            <p:spPr bwMode="auto">
              <a:xfrm>
                <a:off x="32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133"/>
              <p:cNvSpPr/>
              <p:nvPr userDrawn="1"/>
            </p:nvSpPr>
            <p:spPr bwMode="auto">
              <a:xfrm>
                <a:off x="33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134"/>
              <p:cNvSpPr/>
              <p:nvPr userDrawn="1"/>
            </p:nvSpPr>
            <p:spPr bwMode="auto">
              <a:xfrm>
                <a:off x="332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135"/>
              <p:cNvSpPr/>
              <p:nvPr userDrawn="1"/>
            </p:nvSpPr>
            <p:spPr bwMode="auto">
              <a:xfrm>
                <a:off x="333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136"/>
              <p:cNvSpPr/>
              <p:nvPr userDrawn="1"/>
            </p:nvSpPr>
            <p:spPr bwMode="auto">
              <a:xfrm>
                <a:off x="335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137"/>
              <p:cNvSpPr/>
              <p:nvPr userDrawn="1"/>
            </p:nvSpPr>
            <p:spPr bwMode="auto">
              <a:xfrm>
                <a:off x="336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138"/>
              <p:cNvSpPr/>
              <p:nvPr userDrawn="1"/>
            </p:nvSpPr>
            <p:spPr bwMode="auto">
              <a:xfrm>
                <a:off x="337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139"/>
              <p:cNvSpPr/>
              <p:nvPr userDrawn="1"/>
            </p:nvSpPr>
            <p:spPr bwMode="auto">
              <a:xfrm>
                <a:off x="33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140"/>
              <p:cNvSpPr/>
              <p:nvPr userDrawn="1"/>
            </p:nvSpPr>
            <p:spPr bwMode="auto">
              <a:xfrm>
                <a:off x="34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141"/>
              <p:cNvSpPr/>
              <p:nvPr userDrawn="1"/>
            </p:nvSpPr>
            <p:spPr bwMode="auto">
              <a:xfrm>
                <a:off x="34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142"/>
              <p:cNvSpPr/>
              <p:nvPr userDrawn="1"/>
            </p:nvSpPr>
            <p:spPr bwMode="auto">
              <a:xfrm>
                <a:off x="34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143"/>
              <p:cNvSpPr/>
              <p:nvPr userDrawn="1"/>
            </p:nvSpPr>
            <p:spPr bwMode="auto">
              <a:xfrm>
                <a:off x="34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144"/>
              <p:cNvSpPr/>
              <p:nvPr userDrawn="1"/>
            </p:nvSpPr>
            <p:spPr bwMode="auto">
              <a:xfrm>
                <a:off x="34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145"/>
              <p:cNvSpPr/>
              <p:nvPr userDrawn="1"/>
            </p:nvSpPr>
            <p:spPr bwMode="auto">
              <a:xfrm>
                <a:off x="34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146"/>
              <p:cNvSpPr/>
              <p:nvPr userDrawn="1"/>
            </p:nvSpPr>
            <p:spPr bwMode="auto">
              <a:xfrm>
                <a:off x="34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147"/>
              <p:cNvSpPr/>
              <p:nvPr userDrawn="1"/>
            </p:nvSpPr>
            <p:spPr bwMode="auto">
              <a:xfrm>
                <a:off x="34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148"/>
              <p:cNvSpPr/>
              <p:nvPr userDrawn="1"/>
            </p:nvSpPr>
            <p:spPr bwMode="auto">
              <a:xfrm>
                <a:off x="35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149"/>
              <p:cNvSpPr/>
              <p:nvPr userDrawn="1"/>
            </p:nvSpPr>
            <p:spPr bwMode="auto">
              <a:xfrm>
                <a:off x="35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150"/>
              <p:cNvSpPr/>
              <p:nvPr userDrawn="1"/>
            </p:nvSpPr>
            <p:spPr bwMode="auto">
              <a:xfrm>
                <a:off x="35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151"/>
              <p:cNvSpPr/>
              <p:nvPr userDrawn="1"/>
            </p:nvSpPr>
            <p:spPr bwMode="auto">
              <a:xfrm>
                <a:off x="35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152"/>
              <p:cNvSpPr/>
              <p:nvPr userDrawn="1"/>
            </p:nvSpPr>
            <p:spPr bwMode="auto">
              <a:xfrm>
                <a:off x="35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153"/>
              <p:cNvSpPr/>
              <p:nvPr userDrawn="1"/>
            </p:nvSpPr>
            <p:spPr bwMode="auto">
              <a:xfrm>
                <a:off x="35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154"/>
              <p:cNvSpPr/>
              <p:nvPr userDrawn="1"/>
            </p:nvSpPr>
            <p:spPr bwMode="auto">
              <a:xfrm>
                <a:off x="359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155"/>
              <p:cNvSpPr/>
              <p:nvPr userDrawn="1"/>
            </p:nvSpPr>
            <p:spPr bwMode="auto">
              <a:xfrm>
                <a:off x="360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156"/>
              <p:cNvSpPr/>
              <p:nvPr userDrawn="1"/>
            </p:nvSpPr>
            <p:spPr bwMode="auto">
              <a:xfrm>
                <a:off x="361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157"/>
              <p:cNvSpPr/>
              <p:nvPr userDrawn="1"/>
            </p:nvSpPr>
            <p:spPr bwMode="auto">
              <a:xfrm>
                <a:off x="36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158"/>
              <p:cNvSpPr/>
              <p:nvPr userDrawn="1"/>
            </p:nvSpPr>
            <p:spPr bwMode="auto">
              <a:xfrm>
                <a:off x="36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159"/>
              <p:cNvSpPr/>
              <p:nvPr userDrawn="1"/>
            </p:nvSpPr>
            <p:spPr bwMode="auto">
              <a:xfrm>
                <a:off x="365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160"/>
              <p:cNvSpPr/>
              <p:nvPr userDrawn="1"/>
            </p:nvSpPr>
            <p:spPr bwMode="auto">
              <a:xfrm>
                <a:off x="367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161"/>
              <p:cNvSpPr/>
              <p:nvPr userDrawn="1"/>
            </p:nvSpPr>
            <p:spPr bwMode="auto">
              <a:xfrm>
                <a:off x="368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162"/>
              <p:cNvSpPr/>
              <p:nvPr userDrawn="1"/>
            </p:nvSpPr>
            <p:spPr bwMode="auto">
              <a:xfrm>
                <a:off x="369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163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164"/>
              <p:cNvSpPr/>
              <p:nvPr userDrawn="1"/>
            </p:nvSpPr>
            <p:spPr bwMode="auto">
              <a:xfrm>
                <a:off x="370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165"/>
              <p:cNvSpPr/>
              <p:nvPr userDrawn="1"/>
            </p:nvSpPr>
            <p:spPr bwMode="auto">
              <a:xfrm>
                <a:off x="393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166"/>
              <p:cNvSpPr/>
              <p:nvPr userDrawn="1"/>
            </p:nvSpPr>
            <p:spPr bwMode="auto">
              <a:xfrm>
                <a:off x="394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167"/>
              <p:cNvSpPr/>
              <p:nvPr userDrawn="1"/>
            </p:nvSpPr>
            <p:spPr bwMode="auto">
              <a:xfrm>
                <a:off x="39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168"/>
              <p:cNvSpPr/>
              <p:nvPr userDrawn="1"/>
            </p:nvSpPr>
            <p:spPr bwMode="auto">
              <a:xfrm>
                <a:off x="39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169"/>
              <p:cNvSpPr/>
              <p:nvPr userDrawn="1"/>
            </p:nvSpPr>
            <p:spPr bwMode="auto">
              <a:xfrm>
                <a:off x="39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170"/>
              <p:cNvSpPr/>
              <p:nvPr userDrawn="1"/>
            </p:nvSpPr>
            <p:spPr bwMode="auto">
              <a:xfrm>
                <a:off x="40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171"/>
              <p:cNvSpPr/>
              <p:nvPr userDrawn="1"/>
            </p:nvSpPr>
            <p:spPr bwMode="auto">
              <a:xfrm>
                <a:off x="40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172"/>
              <p:cNvSpPr/>
              <p:nvPr userDrawn="1"/>
            </p:nvSpPr>
            <p:spPr bwMode="auto">
              <a:xfrm>
                <a:off x="40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173"/>
              <p:cNvSpPr/>
              <p:nvPr userDrawn="1"/>
            </p:nvSpPr>
            <p:spPr bwMode="auto">
              <a:xfrm>
                <a:off x="404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174"/>
              <p:cNvSpPr/>
              <p:nvPr userDrawn="1"/>
            </p:nvSpPr>
            <p:spPr bwMode="auto">
              <a:xfrm>
                <a:off x="405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175"/>
              <p:cNvSpPr/>
              <p:nvPr userDrawn="1"/>
            </p:nvSpPr>
            <p:spPr bwMode="auto">
              <a:xfrm>
                <a:off x="406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176"/>
              <p:cNvSpPr/>
              <p:nvPr userDrawn="1"/>
            </p:nvSpPr>
            <p:spPr bwMode="auto">
              <a:xfrm>
                <a:off x="407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177"/>
              <p:cNvSpPr/>
              <p:nvPr userDrawn="1"/>
            </p:nvSpPr>
            <p:spPr bwMode="auto">
              <a:xfrm>
                <a:off x="40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178"/>
              <p:cNvSpPr/>
              <p:nvPr userDrawn="1"/>
            </p:nvSpPr>
            <p:spPr bwMode="auto">
              <a:xfrm>
                <a:off x="41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179"/>
              <p:cNvSpPr/>
              <p:nvPr userDrawn="1"/>
            </p:nvSpPr>
            <p:spPr bwMode="auto">
              <a:xfrm>
                <a:off x="41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180"/>
              <p:cNvSpPr/>
              <p:nvPr userDrawn="1"/>
            </p:nvSpPr>
            <p:spPr bwMode="auto">
              <a:xfrm>
                <a:off x="41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181"/>
              <p:cNvSpPr/>
              <p:nvPr userDrawn="1"/>
            </p:nvSpPr>
            <p:spPr bwMode="auto">
              <a:xfrm>
                <a:off x="41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182"/>
              <p:cNvSpPr/>
              <p:nvPr userDrawn="1"/>
            </p:nvSpPr>
            <p:spPr bwMode="auto">
              <a:xfrm>
                <a:off x="41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183"/>
              <p:cNvSpPr/>
              <p:nvPr userDrawn="1"/>
            </p:nvSpPr>
            <p:spPr bwMode="auto">
              <a:xfrm>
                <a:off x="417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184"/>
              <p:cNvSpPr/>
              <p:nvPr userDrawn="1"/>
            </p:nvSpPr>
            <p:spPr bwMode="auto">
              <a:xfrm>
                <a:off x="418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185"/>
              <p:cNvSpPr/>
              <p:nvPr userDrawn="1"/>
            </p:nvSpPr>
            <p:spPr bwMode="auto">
              <a:xfrm>
                <a:off x="420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186"/>
              <p:cNvSpPr/>
              <p:nvPr userDrawn="1"/>
            </p:nvSpPr>
            <p:spPr bwMode="auto">
              <a:xfrm>
                <a:off x="421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187"/>
              <p:cNvSpPr/>
              <p:nvPr userDrawn="1"/>
            </p:nvSpPr>
            <p:spPr bwMode="auto">
              <a:xfrm>
                <a:off x="422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188"/>
              <p:cNvSpPr/>
              <p:nvPr userDrawn="1"/>
            </p:nvSpPr>
            <p:spPr bwMode="auto">
              <a:xfrm>
                <a:off x="42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189"/>
              <p:cNvSpPr/>
              <p:nvPr userDrawn="1"/>
            </p:nvSpPr>
            <p:spPr bwMode="auto">
              <a:xfrm>
                <a:off x="42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190"/>
              <p:cNvSpPr/>
              <p:nvPr userDrawn="1"/>
            </p:nvSpPr>
            <p:spPr bwMode="auto">
              <a:xfrm>
                <a:off x="4267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191"/>
              <p:cNvSpPr/>
              <p:nvPr userDrawn="1"/>
            </p:nvSpPr>
            <p:spPr bwMode="auto">
              <a:xfrm>
                <a:off x="4280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192"/>
              <p:cNvSpPr/>
              <p:nvPr userDrawn="1"/>
            </p:nvSpPr>
            <p:spPr bwMode="auto">
              <a:xfrm>
                <a:off x="4293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193"/>
              <p:cNvSpPr/>
              <p:nvPr userDrawn="1"/>
            </p:nvSpPr>
            <p:spPr bwMode="auto">
              <a:xfrm>
                <a:off x="430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194"/>
              <p:cNvSpPr/>
              <p:nvPr userDrawn="1"/>
            </p:nvSpPr>
            <p:spPr bwMode="auto">
              <a:xfrm>
                <a:off x="431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Freeform 195"/>
              <p:cNvSpPr/>
              <p:nvPr userDrawn="1"/>
            </p:nvSpPr>
            <p:spPr bwMode="auto">
              <a:xfrm>
                <a:off x="433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0" name="Freeform 196"/>
              <p:cNvSpPr/>
              <p:nvPr userDrawn="1"/>
            </p:nvSpPr>
            <p:spPr bwMode="auto">
              <a:xfrm>
                <a:off x="434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1" name="Freeform 197"/>
              <p:cNvSpPr/>
              <p:nvPr userDrawn="1"/>
            </p:nvSpPr>
            <p:spPr bwMode="auto">
              <a:xfrm>
                <a:off x="436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2" name="Freeform 198"/>
              <p:cNvSpPr/>
              <p:nvPr userDrawn="1"/>
            </p:nvSpPr>
            <p:spPr bwMode="auto">
              <a:xfrm>
                <a:off x="4376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3" name="Freeform 199"/>
              <p:cNvSpPr/>
              <p:nvPr userDrawn="1"/>
            </p:nvSpPr>
            <p:spPr bwMode="auto">
              <a:xfrm>
                <a:off x="4389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4" name="Freeform 200"/>
              <p:cNvSpPr/>
              <p:nvPr userDrawn="1"/>
            </p:nvSpPr>
            <p:spPr bwMode="auto">
              <a:xfrm>
                <a:off x="4402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5" name="Freeform 201"/>
              <p:cNvSpPr/>
              <p:nvPr userDrawn="1"/>
            </p:nvSpPr>
            <p:spPr bwMode="auto">
              <a:xfrm>
                <a:off x="4415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6" name="Freeform 202"/>
              <p:cNvSpPr/>
              <p:nvPr userDrawn="1"/>
            </p:nvSpPr>
            <p:spPr bwMode="auto">
              <a:xfrm>
                <a:off x="4428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7" name="Freeform 203"/>
              <p:cNvSpPr/>
              <p:nvPr userDrawn="1"/>
            </p:nvSpPr>
            <p:spPr bwMode="auto">
              <a:xfrm>
                <a:off x="4441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8" name="Freeform 204"/>
              <p:cNvSpPr/>
              <p:nvPr userDrawn="1"/>
            </p:nvSpPr>
            <p:spPr bwMode="auto">
              <a:xfrm>
                <a:off x="4454" y="277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27" name="Freeform 206"/>
            <p:cNvSpPr/>
            <p:nvPr userDrawn="1"/>
          </p:nvSpPr>
          <p:spPr bwMode="auto">
            <a:xfrm>
              <a:off x="70913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07"/>
            <p:cNvSpPr/>
            <p:nvPr userDrawn="1"/>
          </p:nvSpPr>
          <p:spPr bwMode="auto">
            <a:xfrm>
              <a:off x="71120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08"/>
            <p:cNvSpPr/>
            <p:nvPr userDrawn="1"/>
          </p:nvSpPr>
          <p:spPr bwMode="auto">
            <a:xfrm>
              <a:off x="71326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09"/>
            <p:cNvSpPr/>
            <p:nvPr userDrawn="1"/>
          </p:nvSpPr>
          <p:spPr bwMode="auto">
            <a:xfrm>
              <a:off x="71532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10"/>
            <p:cNvSpPr/>
            <p:nvPr userDrawn="1"/>
          </p:nvSpPr>
          <p:spPr bwMode="auto">
            <a:xfrm>
              <a:off x="71739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11"/>
            <p:cNvSpPr/>
            <p:nvPr userDrawn="1"/>
          </p:nvSpPr>
          <p:spPr bwMode="auto">
            <a:xfrm>
              <a:off x="719455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12"/>
            <p:cNvSpPr/>
            <p:nvPr userDrawn="1"/>
          </p:nvSpPr>
          <p:spPr bwMode="auto">
            <a:xfrm>
              <a:off x="722312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13"/>
            <p:cNvSpPr/>
            <p:nvPr userDrawn="1"/>
          </p:nvSpPr>
          <p:spPr bwMode="auto">
            <a:xfrm>
              <a:off x="724376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14"/>
            <p:cNvSpPr/>
            <p:nvPr userDrawn="1"/>
          </p:nvSpPr>
          <p:spPr bwMode="auto">
            <a:xfrm>
              <a:off x="7264400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215"/>
            <p:cNvSpPr/>
            <p:nvPr userDrawn="1"/>
          </p:nvSpPr>
          <p:spPr bwMode="auto">
            <a:xfrm>
              <a:off x="7285038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216"/>
            <p:cNvSpPr/>
            <p:nvPr userDrawn="1"/>
          </p:nvSpPr>
          <p:spPr bwMode="auto">
            <a:xfrm>
              <a:off x="7305675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217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218"/>
            <p:cNvSpPr/>
            <p:nvPr userDrawn="1"/>
          </p:nvSpPr>
          <p:spPr bwMode="auto">
            <a:xfrm>
              <a:off x="7326313" y="44005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219"/>
            <p:cNvSpPr>
              <a:spLocks noEditPoints="1"/>
            </p:cNvSpPr>
            <p:nvPr userDrawn="1"/>
          </p:nvSpPr>
          <p:spPr bwMode="auto">
            <a:xfrm>
              <a:off x="10160000" y="4513263"/>
              <a:ext cx="636588" cy="342900"/>
            </a:xfrm>
            <a:custGeom>
              <a:avLst/>
              <a:gdLst>
                <a:gd name="T0" fmla="*/ 344 w 401"/>
                <a:gd name="T1" fmla="*/ 57 h 216"/>
                <a:gd name="T2" fmla="*/ 318 w 401"/>
                <a:gd name="T3" fmla="*/ 0 h 216"/>
                <a:gd name="T4" fmla="*/ 287 w 401"/>
                <a:gd name="T5" fmla="*/ 57 h 216"/>
                <a:gd name="T6" fmla="*/ 287 w 401"/>
                <a:gd name="T7" fmla="*/ 79 h 216"/>
                <a:gd name="T8" fmla="*/ 235 w 401"/>
                <a:gd name="T9" fmla="*/ 79 h 216"/>
                <a:gd name="T10" fmla="*/ 235 w 401"/>
                <a:gd name="T11" fmla="*/ 57 h 216"/>
                <a:gd name="T12" fmla="*/ 205 w 401"/>
                <a:gd name="T13" fmla="*/ 0 h 216"/>
                <a:gd name="T14" fmla="*/ 174 w 401"/>
                <a:gd name="T15" fmla="*/ 57 h 216"/>
                <a:gd name="T16" fmla="*/ 174 w 401"/>
                <a:gd name="T17" fmla="*/ 79 h 216"/>
                <a:gd name="T18" fmla="*/ 118 w 401"/>
                <a:gd name="T19" fmla="*/ 79 h 216"/>
                <a:gd name="T20" fmla="*/ 118 w 401"/>
                <a:gd name="T21" fmla="*/ 57 h 216"/>
                <a:gd name="T22" fmla="*/ 87 w 401"/>
                <a:gd name="T23" fmla="*/ 0 h 216"/>
                <a:gd name="T24" fmla="*/ 57 w 401"/>
                <a:gd name="T25" fmla="*/ 57 h 216"/>
                <a:gd name="T26" fmla="*/ 57 w 401"/>
                <a:gd name="T27" fmla="*/ 79 h 216"/>
                <a:gd name="T28" fmla="*/ 74 w 401"/>
                <a:gd name="T29" fmla="*/ 136 h 216"/>
                <a:gd name="T30" fmla="*/ 104 w 401"/>
                <a:gd name="T31" fmla="*/ 216 h 216"/>
                <a:gd name="T32" fmla="*/ 118 w 401"/>
                <a:gd name="T33" fmla="*/ 136 h 216"/>
                <a:gd name="T34" fmla="*/ 192 w 401"/>
                <a:gd name="T35" fmla="*/ 136 h 216"/>
                <a:gd name="T36" fmla="*/ 218 w 401"/>
                <a:gd name="T37" fmla="*/ 216 h 216"/>
                <a:gd name="T38" fmla="*/ 226 w 401"/>
                <a:gd name="T39" fmla="*/ 136 h 216"/>
                <a:gd name="T40" fmla="*/ 300 w 401"/>
                <a:gd name="T41" fmla="*/ 136 h 216"/>
                <a:gd name="T42" fmla="*/ 331 w 401"/>
                <a:gd name="T43" fmla="*/ 216 h 216"/>
                <a:gd name="T44" fmla="*/ 401 w 401"/>
                <a:gd name="T45" fmla="*/ 136 h 216"/>
                <a:gd name="T46" fmla="*/ 370 w 401"/>
                <a:gd name="T47" fmla="*/ 79 h 216"/>
                <a:gd name="T48" fmla="*/ 96 w 401"/>
                <a:gd name="T49" fmla="*/ 207 h 216"/>
                <a:gd name="T50" fmla="*/ 83 w 401"/>
                <a:gd name="T51" fmla="*/ 132 h 216"/>
                <a:gd name="T52" fmla="*/ 78 w 401"/>
                <a:gd name="T53" fmla="*/ 70 h 216"/>
                <a:gd name="T54" fmla="*/ 78 w 401"/>
                <a:gd name="T55" fmla="*/ 48 h 216"/>
                <a:gd name="T56" fmla="*/ 87 w 401"/>
                <a:gd name="T57" fmla="*/ 13 h 216"/>
                <a:gd name="T58" fmla="*/ 100 w 401"/>
                <a:gd name="T59" fmla="*/ 48 h 216"/>
                <a:gd name="T60" fmla="*/ 100 w 401"/>
                <a:gd name="T61" fmla="*/ 70 h 216"/>
                <a:gd name="T62" fmla="*/ 126 w 401"/>
                <a:gd name="T63" fmla="*/ 132 h 216"/>
                <a:gd name="T64" fmla="*/ 135 w 401"/>
                <a:gd name="T65" fmla="*/ 132 h 216"/>
                <a:gd name="T66" fmla="*/ 157 w 401"/>
                <a:gd name="T67" fmla="*/ 132 h 216"/>
                <a:gd name="T68" fmla="*/ 213 w 401"/>
                <a:gd name="T69" fmla="*/ 132 h 216"/>
                <a:gd name="T70" fmla="*/ 196 w 401"/>
                <a:gd name="T71" fmla="*/ 207 h 216"/>
                <a:gd name="T72" fmla="*/ 165 w 401"/>
                <a:gd name="T73" fmla="*/ 132 h 216"/>
                <a:gd name="T74" fmla="*/ 196 w 401"/>
                <a:gd name="T75" fmla="*/ 70 h 216"/>
                <a:gd name="T76" fmla="*/ 192 w 401"/>
                <a:gd name="T77" fmla="*/ 48 h 216"/>
                <a:gd name="T78" fmla="*/ 205 w 401"/>
                <a:gd name="T79" fmla="*/ 13 h 216"/>
                <a:gd name="T80" fmla="*/ 218 w 401"/>
                <a:gd name="T81" fmla="*/ 48 h 216"/>
                <a:gd name="T82" fmla="*/ 218 w 401"/>
                <a:gd name="T83" fmla="*/ 70 h 216"/>
                <a:gd name="T84" fmla="*/ 235 w 401"/>
                <a:gd name="T85" fmla="*/ 132 h 216"/>
                <a:gd name="T86" fmla="*/ 248 w 401"/>
                <a:gd name="T87" fmla="*/ 132 h 216"/>
                <a:gd name="T88" fmla="*/ 274 w 401"/>
                <a:gd name="T89" fmla="*/ 132 h 216"/>
                <a:gd name="T90" fmla="*/ 383 w 401"/>
                <a:gd name="T91" fmla="*/ 132 h 216"/>
                <a:gd name="T92" fmla="*/ 322 w 401"/>
                <a:gd name="T93" fmla="*/ 207 h 216"/>
                <a:gd name="T94" fmla="*/ 309 w 401"/>
                <a:gd name="T95" fmla="*/ 132 h 216"/>
                <a:gd name="T96" fmla="*/ 266 w 401"/>
                <a:gd name="T97" fmla="*/ 110 h 216"/>
                <a:gd name="T98" fmla="*/ 283 w 401"/>
                <a:gd name="T99" fmla="*/ 70 h 216"/>
                <a:gd name="T100" fmla="*/ 283 w 401"/>
                <a:gd name="T101" fmla="*/ 48 h 216"/>
                <a:gd name="T102" fmla="*/ 348 w 401"/>
                <a:gd name="T103" fmla="*/ 48 h 216"/>
                <a:gd name="T104" fmla="*/ 348 w 401"/>
                <a:gd name="T105" fmla="*/ 70 h 216"/>
                <a:gd name="T106" fmla="*/ 383 w 401"/>
                <a:gd name="T107" fmla="*/ 13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1" h="216">
                  <a:moveTo>
                    <a:pt x="370" y="79"/>
                  </a:moveTo>
                  <a:lnTo>
                    <a:pt x="344" y="57"/>
                  </a:lnTo>
                  <a:lnTo>
                    <a:pt x="370" y="57"/>
                  </a:lnTo>
                  <a:lnTo>
                    <a:pt x="318" y="0"/>
                  </a:lnTo>
                  <a:lnTo>
                    <a:pt x="261" y="57"/>
                  </a:lnTo>
                  <a:lnTo>
                    <a:pt x="287" y="57"/>
                  </a:lnTo>
                  <a:lnTo>
                    <a:pt x="261" y="79"/>
                  </a:lnTo>
                  <a:lnTo>
                    <a:pt x="287" y="79"/>
                  </a:lnTo>
                  <a:lnTo>
                    <a:pt x="261" y="105"/>
                  </a:lnTo>
                  <a:lnTo>
                    <a:pt x="235" y="79"/>
                  </a:lnTo>
                  <a:lnTo>
                    <a:pt x="257" y="79"/>
                  </a:lnTo>
                  <a:lnTo>
                    <a:pt x="235" y="57"/>
                  </a:lnTo>
                  <a:lnTo>
                    <a:pt x="257" y="57"/>
                  </a:lnTo>
                  <a:lnTo>
                    <a:pt x="205" y="0"/>
                  </a:lnTo>
                  <a:lnTo>
                    <a:pt x="152" y="57"/>
                  </a:lnTo>
                  <a:lnTo>
                    <a:pt x="174" y="57"/>
                  </a:lnTo>
                  <a:lnTo>
                    <a:pt x="152" y="79"/>
                  </a:lnTo>
                  <a:lnTo>
                    <a:pt x="174" y="79"/>
                  </a:lnTo>
                  <a:lnTo>
                    <a:pt x="148" y="110"/>
                  </a:lnTo>
                  <a:lnTo>
                    <a:pt x="118" y="79"/>
                  </a:lnTo>
                  <a:lnTo>
                    <a:pt x="139" y="79"/>
                  </a:lnTo>
                  <a:lnTo>
                    <a:pt x="118" y="57"/>
                  </a:lnTo>
                  <a:lnTo>
                    <a:pt x="139" y="57"/>
                  </a:lnTo>
                  <a:lnTo>
                    <a:pt x="87" y="0"/>
                  </a:lnTo>
                  <a:lnTo>
                    <a:pt x="35" y="57"/>
                  </a:lnTo>
                  <a:lnTo>
                    <a:pt x="57" y="57"/>
                  </a:lnTo>
                  <a:lnTo>
                    <a:pt x="35" y="79"/>
                  </a:lnTo>
                  <a:lnTo>
                    <a:pt x="57" y="79"/>
                  </a:lnTo>
                  <a:lnTo>
                    <a:pt x="0" y="136"/>
                  </a:lnTo>
                  <a:lnTo>
                    <a:pt x="74" y="136"/>
                  </a:lnTo>
                  <a:lnTo>
                    <a:pt x="74" y="216"/>
                  </a:lnTo>
                  <a:lnTo>
                    <a:pt x="104" y="216"/>
                  </a:lnTo>
                  <a:lnTo>
                    <a:pt x="104" y="136"/>
                  </a:lnTo>
                  <a:lnTo>
                    <a:pt x="118" y="136"/>
                  </a:lnTo>
                  <a:lnTo>
                    <a:pt x="174" y="136"/>
                  </a:lnTo>
                  <a:lnTo>
                    <a:pt x="192" y="136"/>
                  </a:lnTo>
                  <a:lnTo>
                    <a:pt x="192" y="216"/>
                  </a:lnTo>
                  <a:lnTo>
                    <a:pt x="218" y="216"/>
                  </a:lnTo>
                  <a:lnTo>
                    <a:pt x="218" y="136"/>
                  </a:lnTo>
                  <a:lnTo>
                    <a:pt x="226" y="136"/>
                  </a:lnTo>
                  <a:lnTo>
                    <a:pt x="292" y="136"/>
                  </a:lnTo>
                  <a:lnTo>
                    <a:pt x="300" y="136"/>
                  </a:lnTo>
                  <a:lnTo>
                    <a:pt x="300" y="216"/>
                  </a:lnTo>
                  <a:lnTo>
                    <a:pt x="331" y="216"/>
                  </a:lnTo>
                  <a:lnTo>
                    <a:pt x="331" y="136"/>
                  </a:lnTo>
                  <a:lnTo>
                    <a:pt x="401" y="136"/>
                  </a:lnTo>
                  <a:lnTo>
                    <a:pt x="344" y="79"/>
                  </a:lnTo>
                  <a:lnTo>
                    <a:pt x="370" y="79"/>
                  </a:lnTo>
                  <a:close/>
                  <a:moveTo>
                    <a:pt x="96" y="132"/>
                  </a:moveTo>
                  <a:lnTo>
                    <a:pt x="96" y="207"/>
                  </a:lnTo>
                  <a:lnTo>
                    <a:pt x="83" y="207"/>
                  </a:lnTo>
                  <a:lnTo>
                    <a:pt x="83" y="132"/>
                  </a:lnTo>
                  <a:lnTo>
                    <a:pt x="17" y="132"/>
                  </a:lnTo>
                  <a:lnTo>
                    <a:pt x="78" y="70"/>
                  </a:lnTo>
                  <a:lnTo>
                    <a:pt x="52" y="70"/>
                  </a:lnTo>
                  <a:lnTo>
                    <a:pt x="78" y="48"/>
                  </a:lnTo>
                  <a:lnTo>
                    <a:pt x="52" y="48"/>
                  </a:lnTo>
                  <a:lnTo>
                    <a:pt x="87" y="13"/>
                  </a:lnTo>
                  <a:lnTo>
                    <a:pt x="122" y="48"/>
                  </a:lnTo>
                  <a:lnTo>
                    <a:pt x="100" y="48"/>
                  </a:lnTo>
                  <a:lnTo>
                    <a:pt x="122" y="70"/>
                  </a:lnTo>
                  <a:lnTo>
                    <a:pt x="100" y="70"/>
                  </a:lnTo>
                  <a:lnTo>
                    <a:pt x="139" y="114"/>
                  </a:lnTo>
                  <a:lnTo>
                    <a:pt x="126" y="132"/>
                  </a:lnTo>
                  <a:lnTo>
                    <a:pt x="96" y="132"/>
                  </a:lnTo>
                  <a:close/>
                  <a:moveTo>
                    <a:pt x="135" y="132"/>
                  </a:moveTo>
                  <a:lnTo>
                    <a:pt x="148" y="119"/>
                  </a:lnTo>
                  <a:lnTo>
                    <a:pt x="157" y="132"/>
                  </a:lnTo>
                  <a:lnTo>
                    <a:pt x="135" y="132"/>
                  </a:lnTo>
                  <a:close/>
                  <a:moveTo>
                    <a:pt x="213" y="132"/>
                  </a:moveTo>
                  <a:lnTo>
                    <a:pt x="213" y="207"/>
                  </a:lnTo>
                  <a:lnTo>
                    <a:pt x="196" y="207"/>
                  </a:lnTo>
                  <a:lnTo>
                    <a:pt x="196" y="132"/>
                  </a:lnTo>
                  <a:lnTo>
                    <a:pt x="165" y="132"/>
                  </a:lnTo>
                  <a:lnTo>
                    <a:pt x="152" y="114"/>
                  </a:lnTo>
                  <a:lnTo>
                    <a:pt x="196" y="70"/>
                  </a:lnTo>
                  <a:lnTo>
                    <a:pt x="170" y="70"/>
                  </a:lnTo>
                  <a:lnTo>
                    <a:pt x="192" y="48"/>
                  </a:lnTo>
                  <a:lnTo>
                    <a:pt x="170" y="48"/>
                  </a:lnTo>
                  <a:lnTo>
                    <a:pt x="205" y="13"/>
                  </a:lnTo>
                  <a:lnTo>
                    <a:pt x="239" y="48"/>
                  </a:lnTo>
                  <a:lnTo>
                    <a:pt x="218" y="48"/>
                  </a:lnTo>
                  <a:lnTo>
                    <a:pt x="239" y="70"/>
                  </a:lnTo>
                  <a:lnTo>
                    <a:pt x="218" y="70"/>
                  </a:lnTo>
                  <a:lnTo>
                    <a:pt x="253" y="110"/>
                  </a:lnTo>
                  <a:lnTo>
                    <a:pt x="235" y="132"/>
                  </a:lnTo>
                  <a:lnTo>
                    <a:pt x="213" y="132"/>
                  </a:lnTo>
                  <a:close/>
                  <a:moveTo>
                    <a:pt x="248" y="132"/>
                  </a:moveTo>
                  <a:lnTo>
                    <a:pt x="261" y="119"/>
                  </a:lnTo>
                  <a:lnTo>
                    <a:pt x="274" y="132"/>
                  </a:lnTo>
                  <a:lnTo>
                    <a:pt x="248" y="132"/>
                  </a:lnTo>
                  <a:close/>
                  <a:moveTo>
                    <a:pt x="383" y="132"/>
                  </a:moveTo>
                  <a:lnTo>
                    <a:pt x="322" y="132"/>
                  </a:lnTo>
                  <a:lnTo>
                    <a:pt x="322" y="207"/>
                  </a:lnTo>
                  <a:lnTo>
                    <a:pt x="309" y="207"/>
                  </a:lnTo>
                  <a:lnTo>
                    <a:pt x="309" y="132"/>
                  </a:lnTo>
                  <a:lnTo>
                    <a:pt x="283" y="132"/>
                  </a:lnTo>
                  <a:lnTo>
                    <a:pt x="266" y="110"/>
                  </a:lnTo>
                  <a:lnTo>
                    <a:pt x="305" y="70"/>
                  </a:lnTo>
                  <a:lnTo>
                    <a:pt x="283" y="70"/>
                  </a:lnTo>
                  <a:lnTo>
                    <a:pt x="305" y="48"/>
                  </a:lnTo>
                  <a:lnTo>
                    <a:pt x="283" y="48"/>
                  </a:lnTo>
                  <a:lnTo>
                    <a:pt x="318" y="13"/>
                  </a:lnTo>
                  <a:lnTo>
                    <a:pt x="348" y="48"/>
                  </a:lnTo>
                  <a:lnTo>
                    <a:pt x="327" y="48"/>
                  </a:lnTo>
                  <a:lnTo>
                    <a:pt x="348" y="70"/>
                  </a:lnTo>
                  <a:lnTo>
                    <a:pt x="327" y="70"/>
                  </a:lnTo>
                  <a:lnTo>
                    <a:pt x="383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220"/>
            <p:cNvSpPr>
              <a:spLocks noEditPoints="1"/>
            </p:cNvSpPr>
            <p:nvPr userDrawn="1"/>
          </p:nvSpPr>
          <p:spPr bwMode="auto">
            <a:xfrm>
              <a:off x="7843838" y="4400550"/>
              <a:ext cx="2268538" cy="447675"/>
            </a:xfrm>
            <a:custGeom>
              <a:avLst/>
              <a:gdLst>
                <a:gd name="T0" fmla="*/ 91 w 328"/>
                <a:gd name="T1" fmla="*/ 0 h 64"/>
                <a:gd name="T2" fmla="*/ 124 w 328"/>
                <a:gd name="T3" fmla="*/ 59 h 64"/>
                <a:gd name="T4" fmla="*/ 328 w 328"/>
                <a:gd name="T5" fmla="*/ 63 h 64"/>
                <a:gd name="T6" fmla="*/ 327 w 328"/>
                <a:gd name="T7" fmla="*/ 2 h 64"/>
                <a:gd name="T8" fmla="*/ 193 w 328"/>
                <a:gd name="T9" fmla="*/ 21 h 64"/>
                <a:gd name="T10" fmla="*/ 123 w 328"/>
                <a:gd name="T11" fmla="*/ 57 h 64"/>
                <a:gd name="T12" fmla="*/ 113 w 328"/>
                <a:gd name="T13" fmla="*/ 5 h 64"/>
                <a:gd name="T14" fmla="*/ 150 w 328"/>
                <a:gd name="T15" fmla="*/ 19 h 64"/>
                <a:gd name="T16" fmla="*/ 140 w 328"/>
                <a:gd name="T17" fmla="*/ 20 h 64"/>
                <a:gd name="T18" fmla="*/ 132 w 328"/>
                <a:gd name="T19" fmla="*/ 10 h 64"/>
                <a:gd name="T20" fmla="*/ 188 w 328"/>
                <a:gd name="T21" fmla="*/ 15 h 64"/>
                <a:gd name="T22" fmla="*/ 191 w 328"/>
                <a:gd name="T23" fmla="*/ 49 h 64"/>
                <a:gd name="T24" fmla="*/ 134 w 328"/>
                <a:gd name="T25" fmla="*/ 38 h 64"/>
                <a:gd name="T26" fmla="*/ 139 w 328"/>
                <a:gd name="T27" fmla="*/ 40 h 64"/>
                <a:gd name="T28" fmla="*/ 155 w 328"/>
                <a:gd name="T29" fmla="*/ 38 h 64"/>
                <a:gd name="T30" fmla="*/ 156 w 328"/>
                <a:gd name="T31" fmla="*/ 38 h 64"/>
                <a:gd name="T32" fmla="*/ 172 w 328"/>
                <a:gd name="T33" fmla="*/ 40 h 64"/>
                <a:gd name="T34" fmla="*/ 179 w 328"/>
                <a:gd name="T35" fmla="*/ 38 h 64"/>
                <a:gd name="T36" fmla="*/ 185 w 328"/>
                <a:gd name="T37" fmla="*/ 40 h 64"/>
                <a:gd name="T38" fmla="*/ 180 w 328"/>
                <a:gd name="T39" fmla="*/ 36 h 64"/>
                <a:gd name="T40" fmla="*/ 178 w 328"/>
                <a:gd name="T41" fmla="*/ 36 h 64"/>
                <a:gd name="T42" fmla="*/ 162 w 328"/>
                <a:gd name="T43" fmla="*/ 33 h 64"/>
                <a:gd name="T44" fmla="*/ 155 w 328"/>
                <a:gd name="T45" fmla="*/ 36 h 64"/>
                <a:gd name="T46" fmla="*/ 149 w 328"/>
                <a:gd name="T47" fmla="*/ 33 h 64"/>
                <a:gd name="T48" fmla="*/ 134 w 328"/>
                <a:gd name="T49" fmla="*/ 36 h 64"/>
                <a:gd name="T50" fmla="*/ 138 w 328"/>
                <a:gd name="T51" fmla="*/ 42 h 64"/>
                <a:gd name="T52" fmla="*/ 149 w 328"/>
                <a:gd name="T53" fmla="*/ 42 h 64"/>
                <a:gd name="T54" fmla="*/ 157 w 328"/>
                <a:gd name="T55" fmla="*/ 45 h 64"/>
                <a:gd name="T56" fmla="*/ 162 w 328"/>
                <a:gd name="T57" fmla="*/ 45 h 64"/>
                <a:gd name="T58" fmla="*/ 177 w 328"/>
                <a:gd name="T59" fmla="*/ 42 h 64"/>
                <a:gd name="T60" fmla="*/ 179 w 328"/>
                <a:gd name="T61" fmla="*/ 42 h 64"/>
                <a:gd name="T62" fmla="*/ 180 w 328"/>
                <a:gd name="T63" fmla="*/ 29 h 64"/>
                <a:gd name="T64" fmla="*/ 172 w 328"/>
                <a:gd name="T65" fmla="*/ 31 h 64"/>
                <a:gd name="T66" fmla="*/ 166 w 328"/>
                <a:gd name="T67" fmla="*/ 29 h 64"/>
                <a:gd name="T68" fmla="*/ 154 w 328"/>
                <a:gd name="T69" fmla="*/ 31 h 64"/>
                <a:gd name="T70" fmla="*/ 148 w 328"/>
                <a:gd name="T71" fmla="*/ 29 h 64"/>
                <a:gd name="T72" fmla="*/ 133 w 328"/>
                <a:gd name="T73" fmla="*/ 31 h 64"/>
                <a:gd name="T74" fmla="*/ 123 w 328"/>
                <a:gd name="T75" fmla="*/ 7 h 64"/>
                <a:gd name="T76" fmla="*/ 135 w 328"/>
                <a:gd name="T77" fmla="*/ 50 h 64"/>
                <a:gd name="T78" fmla="*/ 198 w 328"/>
                <a:gd name="T79" fmla="*/ 56 h 64"/>
                <a:gd name="T80" fmla="*/ 203 w 328"/>
                <a:gd name="T81" fmla="*/ 62 h 64"/>
                <a:gd name="T82" fmla="*/ 215 w 328"/>
                <a:gd name="T83" fmla="*/ 6 h 64"/>
                <a:gd name="T84" fmla="*/ 217 w 328"/>
                <a:gd name="T85" fmla="*/ 5 h 64"/>
                <a:gd name="T86" fmla="*/ 230 w 328"/>
                <a:gd name="T87" fmla="*/ 62 h 64"/>
                <a:gd name="T88" fmla="*/ 236 w 328"/>
                <a:gd name="T89" fmla="*/ 2 h 64"/>
                <a:gd name="T90" fmla="*/ 241 w 328"/>
                <a:gd name="T91" fmla="*/ 62 h 64"/>
                <a:gd name="T92" fmla="*/ 254 w 328"/>
                <a:gd name="T93" fmla="*/ 2 h 64"/>
                <a:gd name="T94" fmla="*/ 256 w 328"/>
                <a:gd name="T95" fmla="*/ 2 h 64"/>
                <a:gd name="T96" fmla="*/ 268 w 328"/>
                <a:gd name="T97" fmla="*/ 62 h 64"/>
                <a:gd name="T98" fmla="*/ 275 w 328"/>
                <a:gd name="T99" fmla="*/ 2 h 64"/>
                <a:gd name="T100" fmla="*/ 280 w 328"/>
                <a:gd name="T101" fmla="*/ 62 h 64"/>
                <a:gd name="T102" fmla="*/ 292 w 328"/>
                <a:gd name="T103" fmla="*/ 2 h 64"/>
                <a:gd name="T104" fmla="*/ 294 w 328"/>
                <a:gd name="T105" fmla="*/ 2 h 64"/>
                <a:gd name="T106" fmla="*/ 307 w 328"/>
                <a:gd name="T107" fmla="*/ 62 h 64"/>
                <a:gd name="T108" fmla="*/ 313 w 328"/>
                <a:gd name="T109" fmla="*/ 2 h 64"/>
                <a:gd name="T110" fmla="*/ 318 w 328"/>
                <a:gd name="T111" fmla="*/ 62 h 64"/>
                <a:gd name="T112" fmla="*/ 132 w 328"/>
                <a:gd name="T113" fmla="*/ 27 h 64"/>
                <a:gd name="T114" fmla="*/ 113 w 328"/>
                <a:gd name="T115" fmla="*/ 62 h 64"/>
                <a:gd name="T116" fmla="*/ 2 w 328"/>
                <a:gd name="T117" fmla="*/ 2 h 64"/>
                <a:gd name="T118" fmla="*/ 129 w 328"/>
                <a:gd name="T119" fmla="*/ 55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8" h="64">
                  <a:moveTo>
                    <a:pt x="328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01" y="3"/>
                    <a:pt x="177" y="19"/>
                  </a:cubicBezTo>
                  <a:cubicBezTo>
                    <a:pt x="177" y="19"/>
                    <a:pt x="177" y="19"/>
                    <a:pt x="177" y="19"/>
                  </a:cubicBezTo>
                  <a:cubicBezTo>
                    <a:pt x="169" y="19"/>
                    <a:pt x="162" y="19"/>
                    <a:pt x="155" y="19"/>
                  </a:cubicBezTo>
                  <a:cubicBezTo>
                    <a:pt x="150" y="15"/>
                    <a:pt x="145" y="13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16" y="2"/>
                    <a:pt x="91" y="0"/>
                    <a:pt x="9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4"/>
                    <a:pt x="1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8" y="64"/>
                    <a:pt x="118" y="64"/>
                    <a:pt x="119" y="64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4"/>
                    <a:pt x="202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4"/>
                  </a:cubicBezTo>
                  <a:cubicBezTo>
                    <a:pt x="328" y="64"/>
                    <a:pt x="328" y="64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63"/>
                    <a:pt x="328" y="63"/>
                    <a:pt x="328" y="63"/>
                  </a:cubicBezTo>
                  <a:cubicBezTo>
                    <a:pt x="328" y="1"/>
                    <a:pt x="328" y="1"/>
                    <a:pt x="328" y="1"/>
                  </a:cubicBezTo>
                  <a:cubicBezTo>
                    <a:pt x="328" y="0"/>
                    <a:pt x="328" y="0"/>
                    <a:pt x="328" y="0"/>
                  </a:cubicBezTo>
                  <a:close/>
                  <a:moveTo>
                    <a:pt x="327" y="62"/>
                  </a:moveTo>
                  <a:cubicBezTo>
                    <a:pt x="323" y="62"/>
                    <a:pt x="323" y="62"/>
                    <a:pt x="323" y="62"/>
                  </a:cubicBezTo>
                  <a:cubicBezTo>
                    <a:pt x="323" y="2"/>
                    <a:pt x="323" y="2"/>
                    <a:pt x="323" y="2"/>
                  </a:cubicBezTo>
                  <a:cubicBezTo>
                    <a:pt x="327" y="2"/>
                    <a:pt x="327" y="2"/>
                    <a:pt x="327" y="2"/>
                  </a:cubicBezTo>
                  <a:lnTo>
                    <a:pt x="327" y="62"/>
                  </a:lnTo>
                  <a:close/>
                  <a:moveTo>
                    <a:pt x="193" y="51"/>
                  </a:moveTo>
                  <a:cubicBezTo>
                    <a:pt x="193" y="51"/>
                    <a:pt x="193" y="51"/>
                    <a:pt x="193" y="51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3" y="25"/>
                    <a:pt x="193" y="25"/>
                    <a:pt x="193" y="25"/>
                  </a:cubicBezTo>
                  <a:cubicBezTo>
                    <a:pt x="194" y="22"/>
                    <a:pt x="194" y="22"/>
                    <a:pt x="194" y="22"/>
                  </a:cubicBezTo>
                  <a:cubicBezTo>
                    <a:pt x="194" y="22"/>
                    <a:pt x="194" y="21"/>
                    <a:pt x="193" y="21"/>
                  </a:cubicBezTo>
                  <a:cubicBezTo>
                    <a:pt x="193" y="21"/>
                    <a:pt x="193" y="21"/>
                    <a:pt x="193" y="21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4" y="12"/>
                    <a:pt x="195" y="12"/>
                    <a:pt x="196" y="11"/>
                  </a:cubicBezTo>
                  <a:cubicBezTo>
                    <a:pt x="196" y="54"/>
                    <a:pt x="196" y="54"/>
                    <a:pt x="196" y="54"/>
                  </a:cubicBezTo>
                  <a:lnTo>
                    <a:pt x="193" y="51"/>
                  </a:lnTo>
                  <a:close/>
                  <a:moveTo>
                    <a:pt x="107" y="4"/>
                  </a:moveTo>
                  <a:cubicBezTo>
                    <a:pt x="108" y="4"/>
                    <a:pt x="110" y="4"/>
                    <a:pt x="111" y="4"/>
                  </a:cubicBezTo>
                  <a:cubicBezTo>
                    <a:pt x="126" y="55"/>
                    <a:pt x="126" y="55"/>
                    <a:pt x="126" y="55"/>
                  </a:cubicBezTo>
                  <a:cubicBezTo>
                    <a:pt x="123" y="57"/>
                    <a:pt x="123" y="57"/>
                    <a:pt x="123" y="57"/>
                  </a:cubicBezTo>
                  <a:lnTo>
                    <a:pt x="107" y="4"/>
                  </a:lnTo>
                  <a:close/>
                  <a:moveTo>
                    <a:pt x="122" y="59"/>
                  </a:moveTo>
                  <a:cubicBezTo>
                    <a:pt x="119" y="61"/>
                    <a:pt x="119" y="61"/>
                    <a:pt x="119" y="61"/>
                  </a:cubicBezTo>
                  <a:cubicBezTo>
                    <a:pt x="102" y="3"/>
                    <a:pt x="102" y="3"/>
                    <a:pt x="102" y="3"/>
                  </a:cubicBezTo>
                  <a:cubicBezTo>
                    <a:pt x="103" y="3"/>
                    <a:pt x="104" y="3"/>
                    <a:pt x="105" y="3"/>
                  </a:cubicBezTo>
                  <a:lnTo>
                    <a:pt x="122" y="59"/>
                  </a:lnTo>
                  <a:close/>
                  <a:moveTo>
                    <a:pt x="127" y="54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5" y="5"/>
                    <a:pt x="116" y="5"/>
                  </a:cubicBezTo>
                  <a:cubicBezTo>
                    <a:pt x="130" y="52"/>
                    <a:pt x="130" y="52"/>
                    <a:pt x="130" y="52"/>
                  </a:cubicBezTo>
                  <a:lnTo>
                    <a:pt x="127" y="54"/>
                  </a:lnTo>
                  <a:close/>
                  <a:moveTo>
                    <a:pt x="147" y="19"/>
                  </a:moveTo>
                  <a:cubicBezTo>
                    <a:pt x="145" y="15"/>
                    <a:pt x="145" y="15"/>
                    <a:pt x="145" y="15"/>
                  </a:cubicBezTo>
                  <a:cubicBezTo>
                    <a:pt x="147" y="16"/>
                    <a:pt x="148" y="16"/>
                    <a:pt x="149" y="17"/>
                  </a:cubicBezTo>
                  <a:cubicBezTo>
                    <a:pt x="149" y="17"/>
                    <a:pt x="149" y="17"/>
                    <a:pt x="149" y="17"/>
                  </a:cubicBezTo>
                  <a:cubicBezTo>
                    <a:pt x="150" y="19"/>
                    <a:pt x="150" y="19"/>
                    <a:pt x="150" y="19"/>
                  </a:cubicBezTo>
                  <a:cubicBezTo>
                    <a:pt x="149" y="19"/>
                    <a:pt x="148" y="19"/>
                    <a:pt x="147" y="19"/>
                  </a:cubicBezTo>
                  <a:close/>
                  <a:moveTo>
                    <a:pt x="145" y="19"/>
                  </a:moveTo>
                  <a:cubicBezTo>
                    <a:pt x="144" y="19"/>
                    <a:pt x="143" y="20"/>
                    <a:pt x="142" y="20"/>
                  </a:cubicBezTo>
                  <a:cubicBezTo>
                    <a:pt x="140" y="13"/>
                    <a:pt x="140" y="13"/>
                    <a:pt x="140" y="13"/>
                  </a:cubicBezTo>
                  <a:cubicBezTo>
                    <a:pt x="141" y="13"/>
                    <a:pt x="142" y="14"/>
                    <a:pt x="143" y="14"/>
                  </a:cubicBezTo>
                  <a:cubicBezTo>
                    <a:pt x="143" y="14"/>
                    <a:pt x="143" y="15"/>
                    <a:pt x="143" y="15"/>
                  </a:cubicBezTo>
                  <a:lnTo>
                    <a:pt x="145" y="19"/>
                  </a:lnTo>
                  <a:close/>
                  <a:moveTo>
                    <a:pt x="140" y="20"/>
                  </a:moveTo>
                  <a:cubicBezTo>
                    <a:pt x="139" y="20"/>
                    <a:pt x="138" y="20"/>
                    <a:pt x="137" y="20"/>
                  </a:cubicBezTo>
                  <a:cubicBezTo>
                    <a:pt x="134" y="11"/>
                    <a:pt x="134" y="11"/>
                    <a:pt x="134" y="11"/>
                  </a:cubicBezTo>
                  <a:cubicBezTo>
                    <a:pt x="135" y="11"/>
                    <a:pt x="136" y="11"/>
                    <a:pt x="138" y="12"/>
                  </a:cubicBezTo>
                  <a:lnTo>
                    <a:pt x="140" y="20"/>
                  </a:lnTo>
                  <a:close/>
                  <a:moveTo>
                    <a:pt x="135" y="20"/>
                  </a:moveTo>
                  <a:cubicBezTo>
                    <a:pt x="134" y="20"/>
                    <a:pt x="133" y="20"/>
                    <a:pt x="132" y="21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30" y="9"/>
                    <a:pt x="131" y="10"/>
                    <a:pt x="132" y="10"/>
                  </a:cubicBezTo>
                  <a:lnTo>
                    <a:pt x="135" y="20"/>
                  </a:lnTo>
                  <a:close/>
                  <a:moveTo>
                    <a:pt x="183" y="20"/>
                  </a:moveTo>
                  <a:cubicBezTo>
                    <a:pt x="183" y="17"/>
                    <a:pt x="183" y="17"/>
                    <a:pt x="183" y="17"/>
                  </a:cubicBezTo>
                  <a:cubicBezTo>
                    <a:pt x="183" y="17"/>
                    <a:pt x="183" y="17"/>
                    <a:pt x="183" y="17"/>
                  </a:cubicBezTo>
                  <a:cubicBezTo>
                    <a:pt x="184" y="16"/>
                    <a:pt x="185" y="16"/>
                    <a:pt x="186" y="15"/>
                  </a:cubicBezTo>
                  <a:cubicBezTo>
                    <a:pt x="186" y="20"/>
                    <a:pt x="186" y="20"/>
                    <a:pt x="186" y="20"/>
                  </a:cubicBezTo>
                  <a:cubicBezTo>
                    <a:pt x="185" y="20"/>
                    <a:pt x="184" y="20"/>
                    <a:pt x="183" y="20"/>
                  </a:cubicBezTo>
                  <a:close/>
                  <a:moveTo>
                    <a:pt x="188" y="15"/>
                  </a:moveTo>
                  <a:cubicBezTo>
                    <a:pt x="189" y="14"/>
                    <a:pt x="190" y="14"/>
                    <a:pt x="191" y="13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89" y="20"/>
                    <a:pt x="188" y="20"/>
                  </a:cubicBezTo>
                  <a:lnTo>
                    <a:pt x="188" y="15"/>
                  </a:lnTo>
                  <a:close/>
                  <a:moveTo>
                    <a:pt x="189" y="46"/>
                  </a:moveTo>
                  <a:cubicBezTo>
                    <a:pt x="189" y="46"/>
                    <a:pt x="189" y="46"/>
                    <a:pt x="189" y="46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1" y="49"/>
                    <a:pt x="191" y="49"/>
                    <a:pt x="191" y="49"/>
                  </a:cubicBezTo>
                  <a:lnTo>
                    <a:pt x="189" y="46"/>
                  </a:lnTo>
                  <a:close/>
                  <a:moveTo>
                    <a:pt x="184" y="45"/>
                  </a:moveTo>
                  <a:cubicBezTo>
                    <a:pt x="185" y="42"/>
                    <a:pt x="185" y="42"/>
                    <a:pt x="185" y="42"/>
                  </a:cubicBezTo>
                  <a:cubicBezTo>
                    <a:pt x="188" y="42"/>
                    <a:pt x="188" y="42"/>
                    <a:pt x="188" y="42"/>
                  </a:cubicBezTo>
                  <a:cubicBezTo>
                    <a:pt x="187" y="45"/>
                    <a:pt x="187" y="45"/>
                    <a:pt x="187" y="45"/>
                  </a:cubicBezTo>
                  <a:cubicBezTo>
                    <a:pt x="187" y="45"/>
                    <a:pt x="187" y="45"/>
                    <a:pt x="187" y="45"/>
                  </a:cubicBezTo>
                  <a:lnTo>
                    <a:pt x="184" y="45"/>
                  </a:lnTo>
                  <a:close/>
                  <a:moveTo>
                    <a:pt x="134" y="38"/>
                  </a:moveTo>
                  <a:cubicBezTo>
                    <a:pt x="137" y="38"/>
                    <a:pt x="137" y="38"/>
                    <a:pt x="137" y="38"/>
                  </a:cubicBezTo>
                  <a:cubicBezTo>
                    <a:pt x="138" y="40"/>
                    <a:pt x="138" y="40"/>
                    <a:pt x="138" y="40"/>
                  </a:cubicBezTo>
                  <a:cubicBezTo>
                    <a:pt x="135" y="40"/>
                    <a:pt x="135" y="40"/>
                    <a:pt x="135" y="40"/>
                  </a:cubicBezTo>
                  <a:lnTo>
                    <a:pt x="134" y="38"/>
                  </a:lnTo>
                  <a:close/>
                  <a:moveTo>
                    <a:pt x="139" y="38"/>
                  </a:moveTo>
                  <a:cubicBezTo>
                    <a:pt x="143" y="38"/>
                    <a:pt x="143" y="38"/>
                    <a:pt x="143" y="38"/>
                  </a:cubicBezTo>
                  <a:cubicBezTo>
                    <a:pt x="143" y="40"/>
                    <a:pt x="143" y="40"/>
                    <a:pt x="143" y="40"/>
                  </a:cubicBezTo>
                  <a:cubicBezTo>
                    <a:pt x="139" y="40"/>
                    <a:pt x="139" y="40"/>
                    <a:pt x="139" y="40"/>
                  </a:cubicBezTo>
                  <a:lnTo>
                    <a:pt x="139" y="38"/>
                  </a:lnTo>
                  <a:close/>
                  <a:moveTo>
                    <a:pt x="145" y="38"/>
                  </a:moveTo>
                  <a:cubicBezTo>
                    <a:pt x="149" y="38"/>
                    <a:pt x="149" y="38"/>
                    <a:pt x="149" y="38"/>
                  </a:cubicBezTo>
                  <a:cubicBezTo>
                    <a:pt x="149" y="40"/>
                    <a:pt x="149" y="40"/>
                    <a:pt x="149" y="40"/>
                  </a:cubicBezTo>
                  <a:cubicBezTo>
                    <a:pt x="145" y="40"/>
                    <a:pt x="145" y="40"/>
                    <a:pt x="145" y="40"/>
                  </a:cubicBezTo>
                  <a:lnTo>
                    <a:pt x="145" y="38"/>
                  </a:lnTo>
                  <a:close/>
                  <a:moveTo>
                    <a:pt x="151" y="38"/>
                  </a:moveTo>
                  <a:cubicBezTo>
                    <a:pt x="155" y="38"/>
                    <a:pt x="155" y="38"/>
                    <a:pt x="155" y="38"/>
                  </a:cubicBezTo>
                  <a:cubicBezTo>
                    <a:pt x="155" y="40"/>
                    <a:pt x="155" y="40"/>
                    <a:pt x="155" y="40"/>
                  </a:cubicBezTo>
                  <a:cubicBezTo>
                    <a:pt x="151" y="40"/>
                    <a:pt x="151" y="40"/>
                    <a:pt x="151" y="40"/>
                  </a:cubicBezTo>
                  <a:lnTo>
                    <a:pt x="151" y="38"/>
                  </a:lnTo>
                  <a:close/>
                  <a:moveTo>
                    <a:pt x="156" y="38"/>
                  </a:moveTo>
                  <a:cubicBezTo>
                    <a:pt x="160" y="38"/>
                    <a:pt x="160" y="38"/>
                    <a:pt x="160" y="38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6" y="40"/>
                    <a:pt x="156" y="40"/>
                    <a:pt x="156" y="40"/>
                  </a:cubicBezTo>
                  <a:lnTo>
                    <a:pt x="156" y="38"/>
                  </a:lnTo>
                  <a:close/>
                  <a:moveTo>
                    <a:pt x="162" y="38"/>
                  </a:moveTo>
                  <a:cubicBezTo>
                    <a:pt x="166" y="38"/>
                    <a:pt x="166" y="38"/>
                    <a:pt x="166" y="38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2" y="40"/>
                    <a:pt x="162" y="40"/>
                    <a:pt x="162" y="40"/>
                  </a:cubicBezTo>
                  <a:lnTo>
                    <a:pt x="162" y="38"/>
                  </a:lnTo>
                  <a:close/>
                  <a:moveTo>
                    <a:pt x="168" y="38"/>
                  </a:moveTo>
                  <a:cubicBezTo>
                    <a:pt x="172" y="38"/>
                    <a:pt x="172" y="38"/>
                    <a:pt x="172" y="38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68" y="40"/>
                    <a:pt x="168" y="40"/>
                    <a:pt x="168" y="40"/>
                  </a:cubicBezTo>
                  <a:lnTo>
                    <a:pt x="168" y="38"/>
                  </a:lnTo>
                  <a:close/>
                  <a:moveTo>
                    <a:pt x="174" y="38"/>
                  </a:moveTo>
                  <a:cubicBezTo>
                    <a:pt x="178" y="38"/>
                    <a:pt x="178" y="38"/>
                    <a:pt x="178" y="38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4" y="40"/>
                    <a:pt x="174" y="40"/>
                    <a:pt x="174" y="40"/>
                  </a:cubicBezTo>
                  <a:lnTo>
                    <a:pt x="174" y="38"/>
                  </a:lnTo>
                  <a:close/>
                  <a:moveTo>
                    <a:pt x="179" y="38"/>
                  </a:moveTo>
                  <a:cubicBezTo>
                    <a:pt x="183" y="38"/>
                    <a:pt x="183" y="38"/>
                    <a:pt x="183" y="38"/>
                  </a:cubicBezTo>
                  <a:cubicBezTo>
                    <a:pt x="183" y="40"/>
                    <a:pt x="183" y="40"/>
                    <a:pt x="183" y="40"/>
                  </a:cubicBezTo>
                  <a:cubicBezTo>
                    <a:pt x="179" y="40"/>
                    <a:pt x="179" y="40"/>
                    <a:pt x="179" y="40"/>
                  </a:cubicBezTo>
                  <a:lnTo>
                    <a:pt x="179" y="38"/>
                  </a:lnTo>
                  <a:close/>
                  <a:moveTo>
                    <a:pt x="185" y="38"/>
                  </a:moveTo>
                  <a:cubicBezTo>
                    <a:pt x="189" y="38"/>
                    <a:pt x="189" y="38"/>
                    <a:pt x="189" y="38"/>
                  </a:cubicBezTo>
                  <a:cubicBezTo>
                    <a:pt x="188" y="40"/>
                    <a:pt x="188" y="40"/>
                    <a:pt x="188" y="40"/>
                  </a:cubicBezTo>
                  <a:cubicBezTo>
                    <a:pt x="185" y="40"/>
                    <a:pt x="185" y="40"/>
                    <a:pt x="185" y="40"/>
                  </a:cubicBezTo>
                  <a:lnTo>
                    <a:pt x="185" y="38"/>
                  </a:lnTo>
                  <a:close/>
                  <a:moveTo>
                    <a:pt x="189" y="36"/>
                  </a:moveTo>
                  <a:cubicBezTo>
                    <a:pt x="185" y="36"/>
                    <a:pt x="185" y="36"/>
                    <a:pt x="185" y="36"/>
                  </a:cubicBezTo>
                  <a:cubicBezTo>
                    <a:pt x="186" y="33"/>
                    <a:pt x="186" y="33"/>
                    <a:pt x="186" y="33"/>
                  </a:cubicBezTo>
                  <a:cubicBezTo>
                    <a:pt x="189" y="33"/>
                    <a:pt x="189" y="33"/>
                    <a:pt x="189" y="33"/>
                  </a:cubicBezTo>
                  <a:lnTo>
                    <a:pt x="189" y="36"/>
                  </a:lnTo>
                  <a:close/>
                  <a:moveTo>
                    <a:pt x="184" y="36"/>
                  </a:moveTo>
                  <a:cubicBezTo>
                    <a:pt x="180" y="36"/>
                    <a:pt x="180" y="36"/>
                    <a:pt x="180" y="36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4" y="33"/>
                    <a:pt x="184" y="33"/>
                    <a:pt x="184" y="33"/>
                  </a:cubicBezTo>
                  <a:lnTo>
                    <a:pt x="184" y="36"/>
                  </a:lnTo>
                  <a:close/>
                  <a:moveTo>
                    <a:pt x="178" y="36"/>
                  </a:moveTo>
                  <a:cubicBezTo>
                    <a:pt x="174" y="36"/>
                    <a:pt x="174" y="36"/>
                    <a:pt x="174" y="36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8" y="33"/>
                    <a:pt x="178" y="33"/>
                    <a:pt x="178" y="33"/>
                  </a:cubicBezTo>
                  <a:lnTo>
                    <a:pt x="178" y="36"/>
                  </a:lnTo>
                  <a:close/>
                  <a:moveTo>
                    <a:pt x="172" y="36"/>
                  </a:moveTo>
                  <a:cubicBezTo>
                    <a:pt x="168" y="36"/>
                    <a:pt x="168" y="36"/>
                    <a:pt x="168" y="36"/>
                  </a:cubicBezTo>
                  <a:cubicBezTo>
                    <a:pt x="168" y="33"/>
                    <a:pt x="168" y="33"/>
                    <a:pt x="168" y="33"/>
                  </a:cubicBezTo>
                  <a:cubicBezTo>
                    <a:pt x="172" y="33"/>
                    <a:pt x="172" y="33"/>
                    <a:pt x="172" y="33"/>
                  </a:cubicBezTo>
                  <a:lnTo>
                    <a:pt x="172" y="36"/>
                  </a:lnTo>
                  <a:close/>
                  <a:moveTo>
                    <a:pt x="166" y="36"/>
                  </a:moveTo>
                  <a:cubicBezTo>
                    <a:pt x="162" y="36"/>
                    <a:pt x="162" y="36"/>
                    <a:pt x="162" y="36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6" y="33"/>
                    <a:pt x="166" y="33"/>
                    <a:pt x="166" y="33"/>
                  </a:cubicBezTo>
                  <a:lnTo>
                    <a:pt x="166" y="36"/>
                  </a:lnTo>
                  <a:close/>
                  <a:moveTo>
                    <a:pt x="160" y="36"/>
                  </a:moveTo>
                  <a:cubicBezTo>
                    <a:pt x="156" y="36"/>
                    <a:pt x="156" y="36"/>
                    <a:pt x="156" y="36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60" y="33"/>
                    <a:pt x="160" y="33"/>
                    <a:pt x="160" y="33"/>
                  </a:cubicBezTo>
                  <a:lnTo>
                    <a:pt x="160" y="36"/>
                  </a:lnTo>
                  <a:close/>
                  <a:moveTo>
                    <a:pt x="155" y="36"/>
                  </a:moveTo>
                  <a:cubicBezTo>
                    <a:pt x="151" y="36"/>
                    <a:pt x="151" y="36"/>
                    <a:pt x="151" y="36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54" y="33"/>
                    <a:pt x="154" y="33"/>
                    <a:pt x="154" y="33"/>
                  </a:cubicBezTo>
                  <a:lnTo>
                    <a:pt x="155" y="36"/>
                  </a:lnTo>
                  <a:close/>
                  <a:moveTo>
                    <a:pt x="149" y="36"/>
                  </a:moveTo>
                  <a:cubicBezTo>
                    <a:pt x="145" y="36"/>
                    <a:pt x="145" y="36"/>
                    <a:pt x="145" y="36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9" y="33"/>
                    <a:pt x="149" y="33"/>
                    <a:pt x="149" y="33"/>
                  </a:cubicBezTo>
                  <a:lnTo>
                    <a:pt x="149" y="36"/>
                  </a:lnTo>
                  <a:close/>
                  <a:moveTo>
                    <a:pt x="143" y="36"/>
                  </a:moveTo>
                  <a:cubicBezTo>
                    <a:pt x="139" y="36"/>
                    <a:pt x="139" y="36"/>
                    <a:pt x="139" y="36"/>
                  </a:cubicBezTo>
                  <a:cubicBezTo>
                    <a:pt x="139" y="33"/>
                    <a:pt x="139" y="33"/>
                    <a:pt x="139" y="33"/>
                  </a:cubicBezTo>
                  <a:cubicBezTo>
                    <a:pt x="143" y="33"/>
                    <a:pt x="143" y="33"/>
                    <a:pt x="143" y="33"/>
                  </a:cubicBezTo>
                  <a:lnTo>
                    <a:pt x="143" y="36"/>
                  </a:lnTo>
                  <a:close/>
                  <a:moveTo>
                    <a:pt x="137" y="36"/>
                  </a:moveTo>
                  <a:cubicBezTo>
                    <a:pt x="134" y="36"/>
                    <a:pt x="134" y="36"/>
                    <a:pt x="134" y="36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37" y="33"/>
                    <a:pt x="137" y="33"/>
                    <a:pt x="137" y="33"/>
                  </a:cubicBezTo>
                  <a:lnTo>
                    <a:pt x="137" y="36"/>
                  </a:lnTo>
                  <a:close/>
                  <a:moveTo>
                    <a:pt x="138" y="42"/>
                  </a:moveTo>
                  <a:cubicBezTo>
                    <a:pt x="138" y="45"/>
                    <a:pt x="138" y="45"/>
                    <a:pt x="138" y="45"/>
                  </a:cubicBezTo>
                  <a:cubicBezTo>
                    <a:pt x="136" y="45"/>
                    <a:pt x="136" y="45"/>
                    <a:pt x="136" y="45"/>
                  </a:cubicBezTo>
                  <a:cubicBezTo>
                    <a:pt x="135" y="42"/>
                    <a:pt x="135" y="42"/>
                    <a:pt x="135" y="42"/>
                  </a:cubicBezTo>
                  <a:lnTo>
                    <a:pt x="138" y="42"/>
                  </a:lnTo>
                  <a:close/>
                  <a:moveTo>
                    <a:pt x="140" y="45"/>
                  </a:moveTo>
                  <a:cubicBezTo>
                    <a:pt x="140" y="42"/>
                    <a:pt x="140" y="42"/>
                    <a:pt x="140" y="42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4" y="45"/>
                    <a:pt x="144" y="45"/>
                    <a:pt x="144" y="45"/>
                  </a:cubicBezTo>
                  <a:lnTo>
                    <a:pt x="140" y="45"/>
                  </a:lnTo>
                  <a:close/>
                  <a:moveTo>
                    <a:pt x="146" y="45"/>
                  </a:moveTo>
                  <a:cubicBezTo>
                    <a:pt x="145" y="42"/>
                    <a:pt x="145" y="42"/>
                    <a:pt x="145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5"/>
                    <a:pt x="149" y="45"/>
                    <a:pt x="149" y="45"/>
                  </a:cubicBezTo>
                  <a:lnTo>
                    <a:pt x="146" y="45"/>
                  </a:lnTo>
                  <a:close/>
                  <a:moveTo>
                    <a:pt x="151" y="45"/>
                  </a:moveTo>
                  <a:cubicBezTo>
                    <a:pt x="151" y="42"/>
                    <a:pt x="151" y="42"/>
                    <a:pt x="151" y="42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5" y="45"/>
                    <a:pt x="155" y="45"/>
                    <a:pt x="155" y="45"/>
                  </a:cubicBezTo>
                  <a:lnTo>
                    <a:pt x="151" y="45"/>
                  </a:lnTo>
                  <a:close/>
                  <a:moveTo>
                    <a:pt x="157" y="45"/>
                  </a:moveTo>
                  <a:cubicBezTo>
                    <a:pt x="157" y="42"/>
                    <a:pt x="157" y="42"/>
                    <a:pt x="157" y="42"/>
                  </a:cubicBezTo>
                  <a:cubicBezTo>
                    <a:pt x="160" y="42"/>
                    <a:pt x="160" y="42"/>
                    <a:pt x="160" y="42"/>
                  </a:cubicBezTo>
                  <a:cubicBezTo>
                    <a:pt x="160" y="45"/>
                    <a:pt x="160" y="45"/>
                    <a:pt x="160" y="45"/>
                  </a:cubicBezTo>
                  <a:lnTo>
                    <a:pt x="157" y="45"/>
                  </a:lnTo>
                  <a:close/>
                  <a:moveTo>
                    <a:pt x="162" y="42"/>
                  </a:moveTo>
                  <a:cubicBezTo>
                    <a:pt x="166" y="42"/>
                    <a:pt x="166" y="42"/>
                    <a:pt x="166" y="42"/>
                  </a:cubicBezTo>
                  <a:cubicBezTo>
                    <a:pt x="166" y="45"/>
                    <a:pt x="166" y="45"/>
                    <a:pt x="166" y="45"/>
                  </a:cubicBezTo>
                  <a:cubicBezTo>
                    <a:pt x="162" y="45"/>
                    <a:pt x="162" y="45"/>
                    <a:pt x="162" y="45"/>
                  </a:cubicBezTo>
                  <a:lnTo>
                    <a:pt x="162" y="42"/>
                  </a:lnTo>
                  <a:close/>
                  <a:moveTo>
                    <a:pt x="168" y="42"/>
                  </a:moveTo>
                  <a:cubicBezTo>
                    <a:pt x="172" y="42"/>
                    <a:pt x="172" y="42"/>
                    <a:pt x="172" y="4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68" y="45"/>
                    <a:pt x="168" y="45"/>
                    <a:pt x="168" y="45"/>
                  </a:cubicBezTo>
                  <a:lnTo>
                    <a:pt x="168" y="42"/>
                  </a:lnTo>
                  <a:close/>
                  <a:moveTo>
                    <a:pt x="173" y="42"/>
                  </a:moveTo>
                  <a:cubicBezTo>
                    <a:pt x="177" y="42"/>
                    <a:pt x="177" y="42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3" y="45"/>
                    <a:pt x="173" y="45"/>
                    <a:pt x="173" y="45"/>
                  </a:cubicBezTo>
                  <a:lnTo>
                    <a:pt x="173" y="42"/>
                  </a:lnTo>
                  <a:close/>
                  <a:moveTo>
                    <a:pt x="179" y="42"/>
                  </a:moveTo>
                  <a:cubicBezTo>
                    <a:pt x="183" y="42"/>
                    <a:pt x="183" y="42"/>
                    <a:pt x="183" y="42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79" y="45"/>
                    <a:pt x="179" y="45"/>
                    <a:pt x="179" y="45"/>
                  </a:cubicBezTo>
                  <a:lnTo>
                    <a:pt x="179" y="42"/>
                  </a:lnTo>
                  <a:close/>
                  <a:moveTo>
                    <a:pt x="190" y="31"/>
                  </a:moveTo>
                  <a:cubicBezTo>
                    <a:pt x="186" y="31"/>
                    <a:pt x="186" y="31"/>
                    <a:pt x="186" y="31"/>
                  </a:cubicBezTo>
                  <a:cubicBezTo>
                    <a:pt x="186" y="29"/>
                    <a:pt x="186" y="29"/>
                    <a:pt x="186" y="29"/>
                  </a:cubicBezTo>
                  <a:cubicBezTo>
                    <a:pt x="190" y="29"/>
                    <a:pt x="190" y="29"/>
                    <a:pt x="190" y="29"/>
                  </a:cubicBezTo>
                  <a:lnTo>
                    <a:pt x="190" y="31"/>
                  </a:lnTo>
                  <a:close/>
                  <a:moveTo>
                    <a:pt x="184" y="31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29"/>
                    <a:pt x="180" y="29"/>
                    <a:pt x="180" y="29"/>
                  </a:cubicBezTo>
                  <a:cubicBezTo>
                    <a:pt x="184" y="29"/>
                    <a:pt x="184" y="29"/>
                    <a:pt x="184" y="29"/>
                  </a:cubicBezTo>
                  <a:lnTo>
                    <a:pt x="184" y="31"/>
                  </a:lnTo>
                  <a:close/>
                  <a:moveTo>
                    <a:pt x="178" y="31"/>
                  </a:moveTo>
                  <a:cubicBezTo>
                    <a:pt x="174" y="31"/>
                    <a:pt x="174" y="31"/>
                    <a:pt x="174" y="31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78" y="29"/>
                    <a:pt x="178" y="29"/>
                    <a:pt x="178" y="29"/>
                  </a:cubicBezTo>
                  <a:lnTo>
                    <a:pt x="178" y="31"/>
                  </a:lnTo>
                  <a:close/>
                  <a:moveTo>
                    <a:pt x="172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68" y="29"/>
                    <a:pt x="168" y="29"/>
                    <a:pt x="168" y="29"/>
                  </a:cubicBezTo>
                  <a:cubicBezTo>
                    <a:pt x="172" y="29"/>
                    <a:pt x="172" y="29"/>
                    <a:pt x="172" y="29"/>
                  </a:cubicBezTo>
                  <a:lnTo>
                    <a:pt x="172" y="31"/>
                  </a:lnTo>
                  <a:close/>
                  <a:moveTo>
                    <a:pt x="166" y="31"/>
                  </a:moveTo>
                  <a:cubicBezTo>
                    <a:pt x="162" y="31"/>
                    <a:pt x="162" y="31"/>
                    <a:pt x="162" y="31"/>
                  </a:cubicBezTo>
                  <a:cubicBezTo>
                    <a:pt x="162" y="29"/>
                    <a:pt x="162" y="29"/>
                    <a:pt x="162" y="29"/>
                  </a:cubicBezTo>
                  <a:cubicBezTo>
                    <a:pt x="166" y="29"/>
                    <a:pt x="166" y="29"/>
                    <a:pt x="166" y="29"/>
                  </a:cubicBezTo>
                  <a:lnTo>
                    <a:pt x="166" y="31"/>
                  </a:lnTo>
                  <a:close/>
                  <a:moveTo>
                    <a:pt x="160" y="31"/>
                  </a:moveTo>
                  <a:cubicBezTo>
                    <a:pt x="156" y="31"/>
                    <a:pt x="156" y="31"/>
                    <a:pt x="156" y="31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60" y="29"/>
                    <a:pt x="160" y="29"/>
                    <a:pt x="160" y="29"/>
                  </a:cubicBezTo>
                  <a:lnTo>
                    <a:pt x="160" y="31"/>
                  </a:lnTo>
                  <a:close/>
                  <a:moveTo>
                    <a:pt x="154" y="29"/>
                  </a:moveTo>
                  <a:cubicBezTo>
                    <a:pt x="154" y="31"/>
                    <a:pt x="154" y="31"/>
                    <a:pt x="154" y="31"/>
                  </a:cubicBezTo>
                  <a:cubicBezTo>
                    <a:pt x="150" y="31"/>
                    <a:pt x="150" y="31"/>
                    <a:pt x="150" y="31"/>
                  </a:cubicBezTo>
                  <a:cubicBezTo>
                    <a:pt x="150" y="29"/>
                    <a:pt x="150" y="29"/>
                    <a:pt x="150" y="29"/>
                  </a:cubicBezTo>
                  <a:lnTo>
                    <a:pt x="154" y="29"/>
                  </a:lnTo>
                  <a:close/>
                  <a:moveTo>
                    <a:pt x="148" y="29"/>
                  </a:moveTo>
                  <a:cubicBezTo>
                    <a:pt x="148" y="31"/>
                    <a:pt x="148" y="31"/>
                    <a:pt x="148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4" y="29"/>
                    <a:pt x="144" y="29"/>
                    <a:pt x="144" y="29"/>
                  </a:cubicBezTo>
                  <a:lnTo>
                    <a:pt x="148" y="29"/>
                  </a:lnTo>
                  <a:close/>
                  <a:moveTo>
                    <a:pt x="142" y="29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38" y="31"/>
                    <a:pt x="138" y="31"/>
                    <a:pt x="138" y="31"/>
                  </a:cubicBezTo>
                  <a:cubicBezTo>
                    <a:pt x="138" y="29"/>
                    <a:pt x="138" y="29"/>
                    <a:pt x="138" y="29"/>
                  </a:cubicBezTo>
                  <a:lnTo>
                    <a:pt x="142" y="29"/>
                  </a:lnTo>
                  <a:close/>
                  <a:moveTo>
                    <a:pt x="136" y="29"/>
                  </a:moveTo>
                  <a:cubicBezTo>
                    <a:pt x="137" y="31"/>
                    <a:pt x="137" y="31"/>
                    <a:pt x="137" y="31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2" y="29"/>
                    <a:pt x="132" y="29"/>
                    <a:pt x="132" y="29"/>
                  </a:cubicBezTo>
                  <a:lnTo>
                    <a:pt x="136" y="29"/>
                  </a:lnTo>
                  <a:close/>
                  <a:moveTo>
                    <a:pt x="130" y="21"/>
                  </a:moveTo>
                  <a:cubicBezTo>
                    <a:pt x="130" y="21"/>
                    <a:pt x="130" y="21"/>
                    <a:pt x="130" y="21"/>
                  </a:cubicBezTo>
                  <a:cubicBezTo>
                    <a:pt x="130" y="21"/>
                    <a:pt x="129" y="21"/>
                    <a:pt x="129" y="21"/>
                  </a:cubicBezTo>
                  <a:cubicBezTo>
                    <a:pt x="129" y="21"/>
                    <a:pt x="129" y="22"/>
                    <a:pt x="129" y="2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4" y="8"/>
                    <a:pt x="125" y="8"/>
                    <a:pt x="127" y="8"/>
                  </a:cubicBezTo>
                  <a:lnTo>
                    <a:pt x="130" y="21"/>
                  </a:lnTo>
                  <a:close/>
                  <a:moveTo>
                    <a:pt x="134" y="49"/>
                  </a:moveTo>
                  <a:cubicBezTo>
                    <a:pt x="131" y="51"/>
                    <a:pt x="131" y="51"/>
                    <a:pt x="131" y="51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9" y="6"/>
                    <a:pt x="120" y="6"/>
                    <a:pt x="121" y="7"/>
                  </a:cubicBezTo>
                  <a:lnTo>
                    <a:pt x="134" y="49"/>
                  </a:lnTo>
                  <a:close/>
                  <a:moveTo>
                    <a:pt x="135" y="50"/>
                  </a:moveTo>
                  <a:cubicBezTo>
                    <a:pt x="135" y="50"/>
                    <a:pt x="135" y="50"/>
                    <a:pt x="135" y="50"/>
                  </a:cubicBezTo>
                  <a:cubicBezTo>
                    <a:pt x="136" y="50"/>
                    <a:pt x="136" y="50"/>
                    <a:pt x="136" y="49"/>
                  </a:cubicBezTo>
                  <a:cubicBezTo>
                    <a:pt x="135" y="47"/>
                    <a:pt x="135" y="47"/>
                    <a:pt x="135" y="47"/>
                  </a:cubicBezTo>
                  <a:cubicBezTo>
                    <a:pt x="187" y="47"/>
                    <a:pt x="187" y="47"/>
                    <a:pt x="187" y="47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31" y="53"/>
                    <a:pt x="131" y="53"/>
                    <a:pt x="131" y="53"/>
                  </a:cubicBezTo>
                  <a:lnTo>
                    <a:pt x="135" y="50"/>
                  </a:lnTo>
                  <a:close/>
                  <a:moveTo>
                    <a:pt x="198" y="56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9" y="10"/>
                    <a:pt x="200" y="10"/>
                    <a:pt x="201" y="10"/>
                  </a:cubicBezTo>
                  <a:cubicBezTo>
                    <a:pt x="201" y="60"/>
                    <a:pt x="201" y="60"/>
                    <a:pt x="201" y="60"/>
                  </a:cubicBezTo>
                  <a:lnTo>
                    <a:pt x="198" y="56"/>
                  </a:lnTo>
                  <a:close/>
                  <a:moveTo>
                    <a:pt x="203" y="9"/>
                  </a:moveTo>
                  <a:cubicBezTo>
                    <a:pt x="204" y="9"/>
                    <a:pt x="205" y="8"/>
                    <a:pt x="206" y="8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3" y="62"/>
                    <a:pt x="203" y="62"/>
                    <a:pt x="203" y="62"/>
                  </a:cubicBezTo>
                  <a:lnTo>
                    <a:pt x="203" y="9"/>
                  </a:lnTo>
                  <a:close/>
                  <a:moveTo>
                    <a:pt x="207" y="7"/>
                  </a:moveTo>
                  <a:cubicBezTo>
                    <a:pt x="208" y="7"/>
                    <a:pt x="209" y="7"/>
                    <a:pt x="210" y="7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07" y="62"/>
                    <a:pt x="207" y="62"/>
                    <a:pt x="207" y="62"/>
                  </a:cubicBezTo>
                  <a:lnTo>
                    <a:pt x="207" y="7"/>
                  </a:lnTo>
                  <a:close/>
                  <a:moveTo>
                    <a:pt x="212" y="6"/>
                  </a:moveTo>
                  <a:cubicBezTo>
                    <a:pt x="213" y="6"/>
                    <a:pt x="214" y="6"/>
                    <a:pt x="215" y="6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12" y="62"/>
                    <a:pt x="212" y="62"/>
                    <a:pt x="212" y="62"/>
                  </a:cubicBezTo>
                  <a:lnTo>
                    <a:pt x="212" y="6"/>
                  </a:lnTo>
                  <a:close/>
                  <a:moveTo>
                    <a:pt x="217" y="5"/>
                  </a:moveTo>
                  <a:cubicBezTo>
                    <a:pt x="218" y="5"/>
                    <a:pt x="219" y="5"/>
                    <a:pt x="220" y="4"/>
                  </a:cubicBezTo>
                  <a:cubicBezTo>
                    <a:pt x="220" y="62"/>
                    <a:pt x="220" y="62"/>
                    <a:pt x="220" y="62"/>
                  </a:cubicBezTo>
                  <a:cubicBezTo>
                    <a:pt x="217" y="62"/>
                    <a:pt x="217" y="62"/>
                    <a:pt x="217" y="62"/>
                  </a:cubicBezTo>
                  <a:lnTo>
                    <a:pt x="217" y="5"/>
                  </a:lnTo>
                  <a:close/>
                  <a:moveTo>
                    <a:pt x="222" y="4"/>
                  </a:moveTo>
                  <a:cubicBezTo>
                    <a:pt x="223" y="4"/>
                    <a:pt x="224" y="4"/>
                    <a:pt x="225" y="4"/>
                  </a:cubicBezTo>
                  <a:cubicBezTo>
                    <a:pt x="225" y="62"/>
                    <a:pt x="225" y="62"/>
                    <a:pt x="225" y="62"/>
                  </a:cubicBezTo>
                  <a:cubicBezTo>
                    <a:pt x="222" y="62"/>
                    <a:pt x="222" y="62"/>
                    <a:pt x="222" y="62"/>
                  </a:cubicBezTo>
                  <a:lnTo>
                    <a:pt x="222" y="4"/>
                  </a:lnTo>
                  <a:close/>
                  <a:moveTo>
                    <a:pt x="227" y="3"/>
                  </a:moveTo>
                  <a:cubicBezTo>
                    <a:pt x="228" y="3"/>
                    <a:pt x="229" y="3"/>
                    <a:pt x="230" y="3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27" y="62"/>
                    <a:pt x="227" y="62"/>
                    <a:pt x="227" y="62"/>
                  </a:cubicBezTo>
                  <a:lnTo>
                    <a:pt x="227" y="3"/>
                  </a:lnTo>
                  <a:close/>
                  <a:moveTo>
                    <a:pt x="232" y="3"/>
                  </a:moveTo>
                  <a:cubicBezTo>
                    <a:pt x="233" y="2"/>
                    <a:pt x="234" y="2"/>
                    <a:pt x="235" y="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2" y="62"/>
                    <a:pt x="232" y="62"/>
                    <a:pt x="232" y="62"/>
                  </a:cubicBezTo>
                  <a:lnTo>
                    <a:pt x="232" y="3"/>
                  </a:lnTo>
                  <a:close/>
                  <a:moveTo>
                    <a:pt x="236" y="2"/>
                  </a:moveTo>
                  <a:cubicBezTo>
                    <a:pt x="238" y="2"/>
                    <a:pt x="239" y="2"/>
                    <a:pt x="239" y="2"/>
                  </a:cubicBezTo>
                  <a:cubicBezTo>
                    <a:pt x="239" y="62"/>
                    <a:pt x="239" y="62"/>
                    <a:pt x="239" y="62"/>
                  </a:cubicBezTo>
                  <a:cubicBezTo>
                    <a:pt x="236" y="62"/>
                    <a:pt x="236" y="62"/>
                    <a:pt x="236" y="62"/>
                  </a:cubicBezTo>
                  <a:lnTo>
                    <a:pt x="236" y="2"/>
                  </a:lnTo>
                  <a:close/>
                  <a:moveTo>
                    <a:pt x="241" y="2"/>
                  </a:moveTo>
                  <a:cubicBezTo>
                    <a:pt x="244" y="2"/>
                    <a:pt x="244" y="2"/>
                    <a:pt x="244" y="2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41" y="62"/>
                    <a:pt x="241" y="62"/>
                    <a:pt x="241" y="62"/>
                  </a:cubicBezTo>
                  <a:lnTo>
                    <a:pt x="241" y="2"/>
                  </a:lnTo>
                  <a:close/>
                  <a:moveTo>
                    <a:pt x="246" y="2"/>
                  </a:moveTo>
                  <a:cubicBezTo>
                    <a:pt x="249" y="2"/>
                    <a:pt x="249" y="2"/>
                    <a:pt x="249" y="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6" y="62"/>
                    <a:pt x="246" y="62"/>
                    <a:pt x="246" y="62"/>
                  </a:cubicBezTo>
                  <a:lnTo>
                    <a:pt x="246" y="2"/>
                  </a:lnTo>
                  <a:close/>
                  <a:moveTo>
                    <a:pt x="251" y="2"/>
                  </a:moveTo>
                  <a:cubicBezTo>
                    <a:pt x="254" y="2"/>
                    <a:pt x="254" y="2"/>
                    <a:pt x="254" y="2"/>
                  </a:cubicBezTo>
                  <a:cubicBezTo>
                    <a:pt x="254" y="62"/>
                    <a:pt x="254" y="62"/>
                    <a:pt x="254" y="62"/>
                  </a:cubicBezTo>
                  <a:cubicBezTo>
                    <a:pt x="251" y="62"/>
                    <a:pt x="251" y="62"/>
                    <a:pt x="251" y="62"/>
                  </a:cubicBezTo>
                  <a:lnTo>
                    <a:pt x="251" y="2"/>
                  </a:lnTo>
                  <a:close/>
                  <a:moveTo>
                    <a:pt x="256" y="2"/>
                  </a:moveTo>
                  <a:cubicBezTo>
                    <a:pt x="259" y="2"/>
                    <a:pt x="259" y="2"/>
                    <a:pt x="259" y="2"/>
                  </a:cubicBezTo>
                  <a:cubicBezTo>
                    <a:pt x="259" y="62"/>
                    <a:pt x="259" y="62"/>
                    <a:pt x="259" y="62"/>
                  </a:cubicBezTo>
                  <a:cubicBezTo>
                    <a:pt x="256" y="62"/>
                    <a:pt x="256" y="62"/>
                    <a:pt x="256" y="62"/>
                  </a:cubicBezTo>
                  <a:lnTo>
                    <a:pt x="256" y="2"/>
                  </a:lnTo>
                  <a:close/>
                  <a:moveTo>
                    <a:pt x="260" y="2"/>
                  </a:moveTo>
                  <a:cubicBezTo>
                    <a:pt x="263" y="2"/>
                    <a:pt x="263" y="2"/>
                    <a:pt x="263" y="2"/>
                  </a:cubicBezTo>
                  <a:cubicBezTo>
                    <a:pt x="263" y="62"/>
                    <a:pt x="263" y="62"/>
                    <a:pt x="263" y="62"/>
                  </a:cubicBezTo>
                  <a:cubicBezTo>
                    <a:pt x="260" y="62"/>
                    <a:pt x="260" y="62"/>
                    <a:pt x="260" y="62"/>
                  </a:cubicBezTo>
                  <a:lnTo>
                    <a:pt x="260" y="2"/>
                  </a:lnTo>
                  <a:close/>
                  <a:moveTo>
                    <a:pt x="265" y="2"/>
                  </a:moveTo>
                  <a:cubicBezTo>
                    <a:pt x="268" y="2"/>
                    <a:pt x="268" y="2"/>
                    <a:pt x="268" y="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5" y="62"/>
                    <a:pt x="265" y="62"/>
                    <a:pt x="265" y="62"/>
                  </a:cubicBezTo>
                  <a:lnTo>
                    <a:pt x="265" y="2"/>
                  </a:lnTo>
                  <a:close/>
                  <a:moveTo>
                    <a:pt x="270" y="2"/>
                  </a:moveTo>
                  <a:cubicBezTo>
                    <a:pt x="273" y="2"/>
                    <a:pt x="273" y="2"/>
                    <a:pt x="273" y="2"/>
                  </a:cubicBezTo>
                  <a:cubicBezTo>
                    <a:pt x="273" y="62"/>
                    <a:pt x="273" y="62"/>
                    <a:pt x="273" y="62"/>
                  </a:cubicBezTo>
                  <a:cubicBezTo>
                    <a:pt x="270" y="62"/>
                    <a:pt x="270" y="62"/>
                    <a:pt x="270" y="62"/>
                  </a:cubicBezTo>
                  <a:lnTo>
                    <a:pt x="270" y="2"/>
                  </a:lnTo>
                  <a:close/>
                  <a:moveTo>
                    <a:pt x="275" y="2"/>
                  </a:moveTo>
                  <a:cubicBezTo>
                    <a:pt x="278" y="2"/>
                    <a:pt x="278" y="2"/>
                    <a:pt x="278" y="2"/>
                  </a:cubicBezTo>
                  <a:cubicBezTo>
                    <a:pt x="278" y="62"/>
                    <a:pt x="278" y="62"/>
                    <a:pt x="278" y="62"/>
                  </a:cubicBezTo>
                  <a:cubicBezTo>
                    <a:pt x="275" y="62"/>
                    <a:pt x="275" y="62"/>
                    <a:pt x="275" y="62"/>
                  </a:cubicBezTo>
                  <a:lnTo>
                    <a:pt x="275" y="2"/>
                  </a:lnTo>
                  <a:close/>
                  <a:moveTo>
                    <a:pt x="280" y="2"/>
                  </a:moveTo>
                  <a:cubicBezTo>
                    <a:pt x="283" y="2"/>
                    <a:pt x="283" y="2"/>
                    <a:pt x="283" y="2"/>
                  </a:cubicBezTo>
                  <a:cubicBezTo>
                    <a:pt x="283" y="62"/>
                    <a:pt x="283" y="62"/>
                    <a:pt x="283" y="62"/>
                  </a:cubicBezTo>
                  <a:cubicBezTo>
                    <a:pt x="280" y="62"/>
                    <a:pt x="280" y="62"/>
                    <a:pt x="280" y="62"/>
                  </a:cubicBezTo>
                  <a:lnTo>
                    <a:pt x="280" y="2"/>
                  </a:lnTo>
                  <a:close/>
                  <a:moveTo>
                    <a:pt x="285" y="2"/>
                  </a:moveTo>
                  <a:cubicBezTo>
                    <a:pt x="288" y="2"/>
                    <a:pt x="288" y="2"/>
                    <a:pt x="288" y="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5" y="62"/>
                    <a:pt x="285" y="62"/>
                    <a:pt x="285" y="62"/>
                  </a:cubicBezTo>
                  <a:lnTo>
                    <a:pt x="285" y="2"/>
                  </a:lnTo>
                  <a:close/>
                  <a:moveTo>
                    <a:pt x="289" y="2"/>
                  </a:moveTo>
                  <a:cubicBezTo>
                    <a:pt x="292" y="2"/>
                    <a:pt x="292" y="2"/>
                    <a:pt x="292" y="2"/>
                  </a:cubicBezTo>
                  <a:cubicBezTo>
                    <a:pt x="292" y="62"/>
                    <a:pt x="292" y="62"/>
                    <a:pt x="292" y="62"/>
                  </a:cubicBezTo>
                  <a:cubicBezTo>
                    <a:pt x="289" y="62"/>
                    <a:pt x="289" y="62"/>
                    <a:pt x="289" y="62"/>
                  </a:cubicBezTo>
                  <a:lnTo>
                    <a:pt x="289" y="2"/>
                  </a:lnTo>
                  <a:close/>
                  <a:moveTo>
                    <a:pt x="294" y="2"/>
                  </a:moveTo>
                  <a:cubicBezTo>
                    <a:pt x="297" y="2"/>
                    <a:pt x="297" y="2"/>
                    <a:pt x="297" y="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4" y="62"/>
                    <a:pt x="294" y="62"/>
                    <a:pt x="294" y="62"/>
                  </a:cubicBezTo>
                  <a:lnTo>
                    <a:pt x="294" y="2"/>
                  </a:lnTo>
                  <a:close/>
                  <a:moveTo>
                    <a:pt x="299" y="2"/>
                  </a:moveTo>
                  <a:cubicBezTo>
                    <a:pt x="302" y="2"/>
                    <a:pt x="302" y="2"/>
                    <a:pt x="302" y="2"/>
                  </a:cubicBezTo>
                  <a:cubicBezTo>
                    <a:pt x="302" y="62"/>
                    <a:pt x="302" y="62"/>
                    <a:pt x="302" y="62"/>
                  </a:cubicBezTo>
                  <a:cubicBezTo>
                    <a:pt x="299" y="62"/>
                    <a:pt x="299" y="62"/>
                    <a:pt x="299" y="62"/>
                  </a:cubicBezTo>
                  <a:lnTo>
                    <a:pt x="299" y="2"/>
                  </a:lnTo>
                  <a:close/>
                  <a:moveTo>
                    <a:pt x="304" y="2"/>
                  </a:moveTo>
                  <a:cubicBezTo>
                    <a:pt x="307" y="2"/>
                    <a:pt x="307" y="2"/>
                    <a:pt x="307" y="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4" y="62"/>
                    <a:pt x="304" y="62"/>
                    <a:pt x="304" y="62"/>
                  </a:cubicBezTo>
                  <a:lnTo>
                    <a:pt x="304" y="2"/>
                  </a:lnTo>
                  <a:close/>
                  <a:moveTo>
                    <a:pt x="309" y="2"/>
                  </a:moveTo>
                  <a:cubicBezTo>
                    <a:pt x="312" y="2"/>
                    <a:pt x="312" y="2"/>
                    <a:pt x="312" y="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09" y="62"/>
                    <a:pt x="309" y="62"/>
                    <a:pt x="309" y="62"/>
                  </a:cubicBezTo>
                  <a:lnTo>
                    <a:pt x="309" y="2"/>
                  </a:lnTo>
                  <a:close/>
                  <a:moveTo>
                    <a:pt x="313" y="2"/>
                  </a:moveTo>
                  <a:cubicBezTo>
                    <a:pt x="316" y="2"/>
                    <a:pt x="316" y="2"/>
                    <a:pt x="316" y="2"/>
                  </a:cubicBezTo>
                  <a:cubicBezTo>
                    <a:pt x="316" y="62"/>
                    <a:pt x="316" y="62"/>
                    <a:pt x="316" y="62"/>
                  </a:cubicBezTo>
                  <a:cubicBezTo>
                    <a:pt x="313" y="62"/>
                    <a:pt x="313" y="62"/>
                    <a:pt x="313" y="62"/>
                  </a:cubicBezTo>
                  <a:lnTo>
                    <a:pt x="313" y="2"/>
                  </a:lnTo>
                  <a:close/>
                  <a:moveTo>
                    <a:pt x="318" y="2"/>
                  </a:moveTo>
                  <a:cubicBezTo>
                    <a:pt x="321" y="2"/>
                    <a:pt x="321" y="2"/>
                    <a:pt x="321" y="2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18" y="62"/>
                    <a:pt x="318" y="62"/>
                    <a:pt x="318" y="62"/>
                  </a:cubicBezTo>
                  <a:lnTo>
                    <a:pt x="318" y="2"/>
                  </a:lnTo>
                  <a:close/>
                  <a:moveTo>
                    <a:pt x="182" y="18"/>
                  </a:moveTo>
                  <a:cubicBezTo>
                    <a:pt x="182" y="19"/>
                    <a:pt x="182" y="19"/>
                    <a:pt x="182" y="19"/>
                  </a:cubicBezTo>
                  <a:cubicBezTo>
                    <a:pt x="181" y="19"/>
                    <a:pt x="180" y="19"/>
                    <a:pt x="179" y="19"/>
                  </a:cubicBezTo>
                  <a:cubicBezTo>
                    <a:pt x="180" y="19"/>
                    <a:pt x="181" y="18"/>
                    <a:pt x="182" y="18"/>
                  </a:cubicBezTo>
                  <a:close/>
                  <a:moveTo>
                    <a:pt x="192" y="22"/>
                  </a:moveTo>
                  <a:cubicBezTo>
                    <a:pt x="191" y="27"/>
                    <a:pt x="191" y="27"/>
                    <a:pt x="191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2"/>
                    <a:pt x="166" y="18"/>
                    <a:pt x="192" y="22"/>
                  </a:cubicBezTo>
                  <a:close/>
                  <a:moveTo>
                    <a:pt x="151" y="19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2" y="19"/>
                    <a:pt x="152" y="19"/>
                    <a:pt x="152" y="19"/>
                  </a:cubicBezTo>
                  <a:cubicBezTo>
                    <a:pt x="152" y="19"/>
                    <a:pt x="152" y="19"/>
                    <a:pt x="151" y="19"/>
                  </a:cubicBezTo>
                  <a:close/>
                  <a:moveTo>
                    <a:pt x="95" y="2"/>
                  </a:moveTo>
                  <a:cubicBezTo>
                    <a:pt x="113" y="62"/>
                    <a:pt x="113" y="62"/>
                    <a:pt x="113" y="62"/>
                  </a:cubicBezTo>
                  <a:cubicBezTo>
                    <a:pt x="110" y="62"/>
                    <a:pt x="110" y="62"/>
                    <a:pt x="110" y="62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3" y="2"/>
                    <a:pt x="94" y="2"/>
                    <a:pt x="95" y="2"/>
                  </a:cubicBezTo>
                  <a:close/>
                  <a:moveTo>
                    <a:pt x="2" y="2"/>
                  </a:moveTo>
                  <a:cubicBezTo>
                    <a:pt x="90" y="2"/>
                    <a:pt x="90" y="2"/>
                    <a:pt x="90" y="2"/>
                  </a:cubicBezTo>
                  <a:cubicBezTo>
                    <a:pt x="108" y="62"/>
                    <a:pt x="108" y="62"/>
                    <a:pt x="108" y="62"/>
                  </a:cubicBezTo>
                  <a:cubicBezTo>
                    <a:pt x="2" y="62"/>
                    <a:pt x="2" y="62"/>
                    <a:pt x="2" y="62"/>
                  </a:cubicBezTo>
                  <a:lnTo>
                    <a:pt x="2" y="2"/>
                  </a:lnTo>
                  <a:close/>
                  <a:moveTo>
                    <a:pt x="115" y="62"/>
                  </a:moveTo>
                  <a:cubicBezTo>
                    <a:pt x="97" y="2"/>
                    <a:pt x="97" y="2"/>
                    <a:pt x="97" y="2"/>
                  </a:cubicBezTo>
                  <a:cubicBezTo>
                    <a:pt x="98" y="2"/>
                    <a:pt x="99" y="3"/>
                    <a:pt x="100" y="3"/>
                  </a:cubicBezTo>
                  <a:cubicBezTo>
                    <a:pt x="100" y="3"/>
                    <a:pt x="100" y="3"/>
                    <a:pt x="100" y="3"/>
                  </a:cubicBezTo>
                  <a:cubicBezTo>
                    <a:pt x="118" y="62"/>
                    <a:pt x="118" y="62"/>
                    <a:pt x="118" y="62"/>
                  </a:cubicBezTo>
                  <a:cubicBezTo>
                    <a:pt x="118" y="62"/>
                    <a:pt x="118" y="62"/>
                    <a:pt x="118" y="62"/>
                  </a:cubicBezTo>
                  <a:lnTo>
                    <a:pt x="115" y="62"/>
                  </a:lnTo>
                  <a:close/>
                  <a:moveTo>
                    <a:pt x="129" y="55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6" y="57"/>
                    <a:pt x="196" y="58"/>
                    <a:pt x="196" y="58"/>
                  </a:cubicBezTo>
                  <a:cubicBezTo>
                    <a:pt x="126" y="58"/>
                    <a:pt x="126" y="58"/>
                    <a:pt x="126" y="58"/>
                  </a:cubicBezTo>
                  <a:lnTo>
                    <a:pt x="129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221"/>
            <p:cNvSpPr>
              <a:spLocks noEditPoints="1"/>
            </p:cNvSpPr>
            <p:nvPr userDrawn="1"/>
          </p:nvSpPr>
          <p:spPr bwMode="auto">
            <a:xfrm>
              <a:off x="-6350" y="4583113"/>
              <a:ext cx="2128838" cy="265113"/>
            </a:xfrm>
            <a:custGeom>
              <a:avLst/>
              <a:gdLst>
                <a:gd name="T0" fmla="*/ 1332 w 1341"/>
                <a:gd name="T1" fmla="*/ 163 h 167"/>
                <a:gd name="T2" fmla="*/ 1332 w 1341"/>
                <a:gd name="T3" fmla="*/ 163 h 167"/>
                <a:gd name="T4" fmla="*/ 1336 w 1341"/>
                <a:gd name="T5" fmla="*/ 163 h 167"/>
                <a:gd name="T6" fmla="*/ 1328 w 1341"/>
                <a:gd name="T7" fmla="*/ 61 h 167"/>
                <a:gd name="T8" fmla="*/ 1101 w 1341"/>
                <a:gd name="T9" fmla="*/ 0 h 167"/>
                <a:gd name="T10" fmla="*/ 940 w 1341"/>
                <a:gd name="T11" fmla="*/ 61 h 167"/>
                <a:gd name="T12" fmla="*/ 853 w 1341"/>
                <a:gd name="T13" fmla="*/ 0 h 167"/>
                <a:gd name="T14" fmla="*/ 692 w 1341"/>
                <a:gd name="T15" fmla="*/ 61 h 167"/>
                <a:gd name="T16" fmla="*/ 600 w 1341"/>
                <a:gd name="T17" fmla="*/ 4 h 167"/>
                <a:gd name="T18" fmla="*/ 439 w 1341"/>
                <a:gd name="T19" fmla="*/ 61 h 167"/>
                <a:gd name="T20" fmla="*/ 352 w 1341"/>
                <a:gd name="T21" fmla="*/ 4 h 167"/>
                <a:gd name="T22" fmla="*/ 191 w 1341"/>
                <a:gd name="T23" fmla="*/ 61 h 167"/>
                <a:gd name="T24" fmla="*/ 0 w 1341"/>
                <a:gd name="T25" fmla="*/ 167 h 167"/>
                <a:gd name="T26" fmla="*/ 605 w 1341"/>
                <a:gd name="T27" fmla="*/ 150 h 167"/>
                <a:gd name="T28" fmla="*/ 1319 w 1341"/>
                <a:gd name="T29" fmla="*/ 70 h 167"/>
                <a:gd name="T30" fmla="*/ 1101 w 1341"/>
                <a:gd name="T31" fmla="*/ 158 h 167"/>
                <a:gd name="T32" fmla="*/ 1319 w 1341"/>
                <a:gd name="T33" fmla="*/ 70 h 167"/>
                <a:gd name="T34" fmla="*/ 1092 w 1341"/>
                <a:gd name="T35" fmla="*/ 8 h 167"/>
                <a:gd name="T36" fmla="*/ 949 w 1341"/>
                <a:gd name="T37" fmla="*/ 154 h 167"/>
                <a:gd name="T38" fmla="*/ 940 w 1341"/>
                <a:gd name="T39" fmla="*/ 70 h 167"/>
                <a:gd name="T40" fmla="*/ 853 w 1341"/>
                <a:gd name="T41" fmla="*/ 158 h 167"/>
                <a:gd name="T42" fmla="*/ 940 w 1341"/>
                <a:gd name="T43" fmla="*/ 70 h 167"/>
                <a:gd name="T44" fmla="*/ 844 w 1341"/>
                <a:gd name="T45" fmla="*/ 8 h 167"/>
                <a:gd name="T46" fmla="*/ 696 w 1341"/>
                <a:gd name="T47" fmla="*/ 154 h 167"/>
                <a:gd name="T48" fmla="*/ 692 w 1341"/>
                <a:gd name="T49" fmla="*/ 70 h 167"/>
                <a:gd name="T50" fmla="*/ 600 w 1341"/>
                <a:gd name="T51" fmla="*/ 158 h 167"/>
                <a:gd name="T52" fmla="*/ 692 w 1341"/>
                <a:gd name="T53" fmla="*/ 70 h 167"/>
                <a:gd name="T54" fmla="*/ 592 w 1341"/>
                <a:gd name="T55" fmla="*/ 13 h 167"/>
                <a:gd name="T56" fmla="*/ 587 w 1341"/>
                <a:gd name="T57" fmla="*/ 158 h 167"/>
                <a:gd name="T58" fmla="*/ 448 w 1341"/>
                <a:gd name="T59" fmla="*/ 13 h 167"/>
                <a:gd name="T60" fmla="*/ 439 w 1341"/>
                <a:gd name="T61" fmla="*/ 158 h 167"/>
                <a:gd name="T62" fmla="*/ 352 w 1341"/>
                <a:gd name="T63" fmla="*/ 70 h 167"/>
                <a:gd name="T64" fmla="*/ 196 w 1341"/>
                <a:gd name="T65" fmla="*/ 13 h 167"/>
                <a:gd name="T66" fmla="*/ 344 w 1341"/>
                <a:gd name="T67" fmla="*/ 158 h 167"/>
                <a:gd name="T68" fmla="*/ 196 w 1341"/>
                <a:gd name="T69" fmla="*/ 13 h 167"/>
                <a:gd name="T70" fmla="*/ 191 w 1341"/>
                <a:gd name="T71" fmla="*/ 70 h 167"/>
                <a:gd name="T72" fmla="*/ 8 w 1341"/>
                <a:gd name="T73" fmla="*/ 158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41" h="167">
                  <a:moveTo>
                    <a:pt x="600" y="167"/>
                  </a:moveTo>
                  <a:lnTo>
                    <a:pt x="1332" y="163"/>
                  </a:lnTo>
                  <a:lnTo>
                    <a:pt x="1332" y="163"/>
                  </a:lnTo>
                  <a:lnTo>
                    <a:pt x="1332" y="163"/>
                  </a:lnTo>
                  <a:lnTo>
                    <a:pt x="1336" y="163"/>
                  </a:lnTo>
                  <a:lnTo>
                    <a:pt x="1336" y="163"/>
                  </a:lnTo>
                  <a:lnTo>
                    <a:pt x="1341" y="163"/>
                  </a:lnTo>
                  <a:lnTo>
                    <a:pt x="1328" y="61"/>
                  </a:lnTo>
                  <a:lnTo>
                    <a:pt x="1101" y="61"/>
                  </a:lnTo>
                  <a:lnTo>
                    <a:pt x="1101" y="0"/>
                  </a:lnTo>
                  <a:lnTo>
                    <a:pt x="940" y="0"/>
                  </a:lnTo>
                  <a:lnTo>
                    <a:pt x="940" y="61"/>
                  </a:lnTo>
                  <a:lnTo>
                    <a:pt x="853" y="61"/>
                  </a:lnTo>
                  <a:lnTo>
                    <a:pt x="853" y="0"/>
                  </a:lnTo>
                  <a:lnTo>
                    <a:pt x="692" y="0"/>
                  </a:lnTo>
                  <a:lnTo>
                    <a:pt x="692" y="61"/>
                  </a:lnTo>
                  <a:lnTo>
                    <a:pt x="600" y="61"/>
                  </a:lnTo>
                  <a:lnTo>
                    <a:pt x="600" y="4"/>
                  </a:lnTo>
                  <a:lnTo>
                    <a:pt x="439" y="4"/>
                  </a:lnTo>
                  <a:lnTo>
                    <a:pt x="439" y="61"/>
                  </a:lnTo>
                  <a:lnTo>
                    <a:pt x="352" y="61"/>
                  </a:lnTo>
                  <a:lnTo>
                    <a:pt x="352" y="4"/>
                  </a:lnTo>
                  <a:lnTo>
                    <a:pt x="191" y="4"/>
                  </a:lnTo>
                  <a:lnTo>
                    <a:pt x="191" y="61"/>
                  </a:lnTo>
                  <a:lnTo>
                    <a:pt x="26" y="61"/>
                  </a:lnTo>
                  <a:lnTo>
                    <a:pt x="0" y="167"/>
                  </a:lnTo>
                  <a:lnTo>
                    <a:pt x="587" y="167"/>
                  </a:lnTo>
                  <a:lnTo>
                    <a:pt x="605" y="150"/>
                  </a:lnTo>
                  <a:lnTo>
                    <a:pt x="600" y="167"/>
                  </a:lnTo>
                  <a:close/>
                  <a:moveTo>
                    <a:pt x="1319" y="70"/>
                  </a:moveTo>
                  <a:lnTo>
                    <a:pt x="1332" y="154"/>
                  </a:lnTo>
                  <a:lnTo>
                    <a:pt x="1101" y="158"/>
                  </a:lnTo>
                  <a:lnTo>
                    <a:pt x="1101" y="70"/>
                  </a:lnTo>
                  <a:lnTo>
                    <a:pt x="1319" y="70"/>
                  </a:lnTo>
                  <a:close/>
                  <a:moveTo>
                    <a:pt x="949" y="8"/>
                  </a:moveTo>
                  <a:lnTo>
                    <a:pt x="1092" y="8"/>
                  </a:lnTo>
                  <a:lnTo>
                    <a:pt x="1092" y="154"/>
                  </a:lnTo>
                  <a:lnTo>
                    <a:pt x="949" y="154"/>
                  </a:lnTo>
                  <a:lnTo>
                    <a:pt x="949" y="8"/>
                  </a:lnTo>
                  <a:close/>
                  <a:moveTo>
                    <a:pt x="940" y="70"/>
                  </a:moveTo>
                  <a:lnTo>
                    <a:pt x="940" y="158"/>
                  </a:lnTo>
                  <a:lnTo>
                    <a:pt x="853" y="158"/>
                  </a:lnTo>
                  <a:lnTo>
                    <a:pt x="853" y="70"/>
                  </a:lnTo>
                  <a:lnTo>
                    <a:pt x="940" y="70"/>
                  </a:lnTo>
                  <a:close/>
                  <a:moveTo>
                    <a:pt x="696" y="8"/>
                  </a:moveTo>
                  <a:lnTo>
                    <a:pt x="844" y="8"/>
                  </a:lnTo>
                  <a:lnTo>
                    <a:pt x="844" y="154"/>
                  </a:lnTo>
                  <a:lnTo>
                    <a:pt x="696" y="154"/>
                  </a:lnTo>
                  <a:lnTo>
                    <a:pt x="696" y="8"/>
                  </a:lnTo>
                  <a:close/>
                  <a:moveTo>
                    <a:pt x="692" y="70"/>
                  </a:moveTo>
                  <a:lnTo>
                    <a:pt x="692" y="158"/>
                  </a:lnTo>
                  <a:lnTo>
                    <a:pt x="600" y="158"/>
                  </a:lnTo>
                  <a:lnTo>
                    <a:pt x="600" y="70"/>
                  </a:lnTo>
                  <a:lnTo>
                    <a:pt x="692" y="70"/>
                  </a:lnTo>
                  <a:close/>
                  <a:moveTo>
                    <a:pt x="448" y="13"/>
                  </a:moveTo>
                  <a:lnTo>
                    <a:pt x="592" y="13"/>
                  </a:lnTo>
                  <a:lnTo>
                    <a:pt x="592" y="158"/>
                  </a:lnTo>
                  <a:lnTo>
                    <a:pt x="587" y="158"/>
                  </a:lnTo>
                  <a:lnTo>
                    <a:pt x="448" y="158"/>
                  </a:lnTo>
                  <a:lnTo>
                    <a:pt x="448" y="13"/>
                  </a:lnTo>
                  <a:close/>
                  <a:moveTo>
                    <a:pt x="439" y="70"/>
                  </a:moveTo>
                  <a:lnTo>
                    <a:pt x="439" y="158"/>
                  </a:lnTo>
                  <a:lnTo>
                    <a:pt x="352" y="158"/>
                  </a:lnTo>
                  <a:lnTo>
                    <a:pt x="352" y="70"/>
                  </a:lnTo>
                  <a:lnTo>
                    <a:pt x="439" y="70"/>
                  </a:lnTo>
                  <a:close/>
                  <a:moveTo>
                    <a:pt x="196" y="13"/>
                  </a:moveTo>
                  <a:lnTo>
                    <a:pt x="344" y="13"/>
                  </a:lnTo>
                  <a:lnTo>
                    <a:pt x="344" y="158"/>
                  </a:lnTo>
                  <a:lnTo>
                    <a:pt x="196" y="158"/>
                  </a:lnTo>
                  <a:lnTo>
                    <a:pt x="196" y="13"/>
                  </a:lnTo>
                  <a:close/>
                  <a:moveTo>
                    <a:pt x="30" y="70"/>
                  </a:moveTo>
                  <a:lnTo>
                    <a:pt x="191" y="70"/>
                  </a:lnTo>
                  <a:lnTo>
                    <a:pt x="191" y="158"/>
                  </a:lnTo>
                  <a:lnTo>
                    <a:pt x="8" y="158"/>
                  </a:lnTo>
                  <a:lnTo>
                    <a:pt x="30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22"/>
            <p:cNvSpPr>
              <a:spLocks noEditPoints="1"/>
            </p:cNvSpPr>
            <p:nvPr userDrawn="1"/>
          </p:nvSpPr>
          <p:spPr bwMode="auto">
            <a:xfrm>
              <a:off x="366713" y="4630738"/>
              <a:ext cx="103188" cy="176213"/>
            </a:xfrm>
            <a:custGeom>
              <a:avLst/>
              <a:gdLst>
                <a:gd name="T0" fmla="*/ 13 w 15"/>
                <a:gd name="T1" fmla="*/ 8 h 25"/>
                <a:gd name="T2" fmla="*/ 11 w 15"/>
                <a:gd name="T3" fmla="*/ 9 h 25"/>
                <a:gd name="T4" fmla="*/ 10 w 15"/>
                <a:gd name="T5" fmla="*/ 10 h 25"/>
                <a:gd name="T6" fmla="*/ 7 w 15"/>
                <a:gd name="T7" fmla="*/ 13 h 25"/>
                <a:gd name="T8" fmla="*/ 6 w 15"/>
                <a:gd name="T9" fmla="*/ 13 h 25"/>
                <a:gd name="T10" fmla="*/ 8 w 15"/>
                <a:gd name="T11" fmla="*/ 11 h 25"/>
                <a:gd name="T12" fmla="*/ 11 w 15"/>
                <a:gd name="T13" fmla="*/ 7 h 25"/>
                <a:gd name="T14" fmla="*/ 12 w 15"/>
                <a:gd name="T15" fmla="*/ 5 h 25"/>
                <a:gd name="T16" fmla="*/ 11 w 15"/>
                <a:gd name="T17" fmla="*/ 4 h 25"/>
                <a:gd name="T18" fmla="*/ 10 w 15"/>
                <a:gd name="T19" fmla="*/ 2 h 25"/>
                <a:gd name="T20" fmla="*/ 9 w 15"/>
                <a:gd name="T21" fmla="*/ 1 h 25"/>
                <a:gd name="T22" fmla="*/ 7 w 15"/>
                <a:gd name="T23" fmla="*/ 1 h 25"/>
                <a:gd name="T24" fmla="*/ 7 w 15"/>
                <a:gd name="T25" fmla="*/ 2 h 25"/>
                <a:gd name="T26" fmla="*/ 7 w 15"/>
                <a:gd name="T27" fmla="*/ 5 h 25"/>
                <a:gd name="T28" fmla="*/ 7 w 15"/>
                <a:gd name="T29" fmla="*/ 6 h 25"/>
                <a:gd name="T30" fmla="*/ 7 w 15"/>
                <a:gd name="T31" fmla="*/ 9 h 25"/>
                <a:gd name="T32" fmla="*/ 4 w 15"/>
                <a:gd name="T33" fmla="*/ 11 h 25"/>
                <a:gd name="T34" fmla="*/ 3 w 15"/>
                <a:gd name="T35" fmla="*/ 12 h 25"/>
                <a:gd name="T36" fmla="*/ 4 w 15"/>
                <a:gd name="T37" fmla="*/ 13 h 25"/>
                <a:gd name="T38" fmla="*/ 5 w 15"/>
                <a:gd name="T39" fmla="*/ 13 h 25"/>
                <a:gd name="T40" fmla="*/ 4 w 15"/>
                <a:gd name="T41" fmla="*/ 15 h 25"/>
                <a:gd name="T42" fmla="*/ 3 w 15"/>
                <a:gd name="T43" fmla="*/ 17 h 25"/>
                <a:gd name="T44" fmla="*/ 1 w 15"/>
                <a:gd name="T45" fmla="*/ 20 h 25"/>
                <a:gd name="T46" fmla="*/ 0 w 15"/>
                <a:gd name="T47" fmla="*/ 20 h 25"/>
                <a:gd name="T48" fmla="*/ 1 w 15"/>
                <a:gd name="T49" fmla="*/ 22 h 25"/>
                <a:gd name="T50" fmla="*/ 2 w 15"/>
                <a:gd name="T51" fmla="*/ 25 h 25"/>
                <a:gd name="T52" fmla="*/ 4 w 15"/>
                <a:gd name="T53" fmla="*/ 23 h 25"/>
                <a:gd name="T54" fmla="*/ 4 w 15"/>
                <a:gd name="T55" fmla="*/ 22 h 25"/>
                <a:gd name="T56" fmla="*/ 3 w 15"/>
                <a:gd name="T57" fmla="*/ 20 h 25"/>
                <a:gd name="T58" fmla="*/ 5 w 15"/>
                <a:gd name="T59" fmla="*/ 18 h 25"/>
                <a:gd name="T60" fmla="*/ 6 w 15"/>
                <a:gd name="T61" fmla="*/ 20 h 25"/>
                <a:gd name="T62" fmla="*/ 7 w 15"/>
                <a:gd name="T63" fmla="*/ 21 h 25"/>
                <a:gd name="T64" fmla="*/ 6 w 15"/>
                <a:gd name="T65" fmla="*/ 22 h 25"/>
                <a:gd name="T66" fmla="*/ 7 w 15"/>
                <a:gd name="T67" fmla="*/ 23 h 25"/>
                <a:gd name="T68" fmla="*/ 8 w 15"/>
                <a:gd name="T69" fmla="*/ 24 h 25"/>
                <a:gd name="T70" fmla="*/ 9 w 15"/>
                <a:gd name="T71" fmla="*/ 23 h 25"/>
                <a:gd name="T72" fmla="*/ 11 w 15"/>
                <a:gd name="T73" fmla="*/ 21 h 25"/>
                <a:gd name="T74" fmla="*/ 13 w 15"/>
                <a:gd name="T75" fmla="*/ 22 h 25"/>
                <a:gd name="T76" fmla="*/ 14 w 15"/>
                <a:gd name="T77" fmla="*/ 18 h 25"/>
                <a:gd name="T78" fmla="*/ 14 w 15"/>
                <a:gd name="T79" fmla="*/ 17 h 25"/>
                <a:gd name="T80" fmla="*/ 14 w 15"/>
                <a:gd name="T81" fmla="*/ 13 h 25"/>
                <a:gd name="T82" fmla="*/ 15 w 15"/>
                <a:gd name="T83" fmla="*/ 10 h 25"/>
                <a:gd name="T84" fmla="*/ 14 w 15"/>
                <a:gd name="T85" fmla="*/ 8 h 25"/>
                <a:gd name="T86" fmla="*/ 8 w 15"/>
                <a:gd name="T87" fmla="*/ 15 h 25"/>
                <a:gd name="T88" fmla="*/ 8 w 15"/>
                <a:gd name="T89" fmla="*/ 17 h 25"/>
                <a:gd name="T90" fmla="*/ 7 w 15"/>
                <a:gd name="T91" fmla="*/ 18 h 25"/>
                <a:gd name="T92" fmla="*/ 7 w 15"/>
                <a:gd name="T93" fmla="*/ 16 h 25"/>
                <a:gd name="T94" fmla="*/ 7 w 15"/>
                <a:gd name="T95" fmla="*/ 14 h 25"/>
                <a:gd name="T96" fmla="*/ 8 w 15"/>
                <a:gd name="T97" fmla="*/ 14 h 25"/>
                <a:gd name="T98" fmla="*/ 9 w 15"/>
                <a:gd name="T99" fmla="*/ 14 h 25"/>
                <a:gd name="T100" fmla="*/ 11 w 15"/>
                <a:gd name="T101" fmla="*/ 14 h 25"/>
                <a:gd name="T102" fmla="*/ 11 w 15"/>
                <a:gd name="T103" fmla="*/ 16 h 25"/>
                <a:gd name="T104" fmla="*/ 11 w 15"/>
                <a:gd name="T105" fmla="*/ 20 h 25"/>
                <a:gd name="T106" fmla="*/ 10 w 15"/>
                <a:gd name="T107" fmla="*/ 19 h 25"/>
                <a:gd name="T108" fmla="*/ 9 w 15"/>
                <a:gd name="T109" fmla="*/ 18 h 25"/>
                <a:gd name="T110" fmla="*/ 9 w 15"/>
                <a:gd name="T111" fmla="*/ 16 h 25"/>
                <a:gd name="T112" fmla="*/ 10 w 15"/>
                <a:gd name="T113" fmla="*/ 13 h 25"/>
                <a:gd name="T114" fmla="*/ 10 w 15"/>
                <a:gd name="T115" fmla="*/ 11 h 25"/>
                <a:gd name="T116" fmla="*/ 12 w 15"/>
                <a:gd name="T117" fmla="*/ 10 h 25"/>
                <a:gd name="T118" fmla="*/ 11 w 15"/>
                <a:gd name="T119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5" h="25">
                  <a:moveTo>
                    <a:pt x="14" y="8"/>
                  </a:moveTo>
                  <a:cubicBezTo>
                    <a:pt x="14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1" y="8"/>
                    <a:pt x="11" y="9"/>
                  </a:cubicBezTo>
                  <a:cubicBezTo>
                    <a:pt x="11" y="9"/>
                    <a:pt x="11" y="9"/>
                    <a:pt x="11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1"/>
                  </a:cubicBezTo>
                  <a:cubicBezTo>
                    <a:pt x="9" y="11"/>
                    <a:pt x="8" y="12"/>
                    <a:pt x="7" y="13"/>
                  </a:cubicBezTo>
                  <a:cubicBezTo>
                    <a:pt x="7" y="13"/>
                    <a:pt x="7" y="13"/>
                    <a:pt x="7" y="14"/>
                  </a:cubicBezTo>
                  <a:cubicBezTo>
                    <a:pt x="7" y="14"/>
                    <a:pt x="7" y="13"/>
                    <a:pt x="6" y="13"/>
                  </a:cubicBezTo>
                  <a:cubicBezTo>
                    <a:pt x="7" y="13"/>
                    <a:pt x="7" y="12"/>
                    <a:pt x="7" y="12"/>
                  </a:cubicBezTo>
                  <a:cubicBezTo>
                    <a:pt x="7" y="11"/>
                    <a:pt x="7" y="11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10" y="8"/>
                    <a:pt x="11" y="7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2" y="6"/>
                    <a:pt x="12" y="6"/>
                    <a:pt x="12" y="5"/>
                  </a:cubicBezTo>
                  <a:cubicBezTo>
                    <a:pt x="11" y="5"/>
                    <a:pt x="11" y="6"/>
                    <a:pt x="10" y="5"/>
                  </a:cubicBezTo>
                  <a:cubicBezTo>
                    <a:pt x="10" y="5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3"/>
                    <a:pt x="10" y="3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0"/>
                    <a:pt x="8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8"/>
                    <a:pt x="7" y="8"/>
                    <a:pt x="7" y="9"/>
                  </a:cubicBezTo>
                  <a:cubicBezTo>
                    <a:pt x="7" y="9"/>
                    <a:pt x="6" y="9"/>
                    <a:pt x="6" y="9"/>
                  </a:cubicBezTo>
                  <a:cubicBezTo>
                    <a:pt x="5" y="10"/>
                    <a:pt x="4" y="11"/>
                    <a:pt x="4" y="11"/>
                  </a:cubicBezTo>
                  <a:cubicBezTo>
                    <a:pt x="4" y="11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3"/>
                    <a:pt x="4" y="13"/>
                  </a:cubicBezTo>
                  <a:cubicBezTo>
                    <a:pt x="4" y="13"/>
                    <a:pt x="4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3"/>
                    <a:pt x="6" y="14"/>
                    <a:pt x="6" y="14"/>
                  </a:cubicBezTo>
                  <a:cubicBezTo>
                    <a:pt x="6" y="15"/>
                    <a:pt x="5" y="15"/>
                    <a:pt x="4" y="15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4" y="16"/>
                    <a:pt x="4" y="17"/>
                    <a:pt x="3" y="17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2" y="19"/>
                    <a:pt x="2" y="19"/>
                    <a:pt x="1" y="20"/>
                  </a:cubicBezTo>
                  <a:cubicBezTo>
                    <a:pt x="1" y="19"/>
                    <a:pt x="1" y="19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0" y="20"/>
                    <a:pt x="0" y="21"/>
                    <a:pt x="0" y="21"/>
                  </a:cubicBezTo>
                  <a:cubicBezTo>
                    <a:pt x="1" y="21"/>
                    <a:pt x="1" y="22"/>
                    <a:pt x="1" y="22"/>
                  </a:cubicBezTo>
                  <a:cubicBezTo>
                    <a:pt x="1" y="23"/>
                    <a:pt x="1" y="23"/>
                    <a:pt x="1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4" y="24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2"/>
                    <a:pt x="4" y="22"/>
                  </a:cubicBezTo>
                  <a:cubicBezTo>
                    <a:pt x="3" y="22"/>
                    <a:pt x="2" y="22"/>
                    <a:pt x="2" y="21"/>
                  </a:cubicBezTo>
                  <a:cubicBezTo>
                    <a:pt x="2" y="21"/>
                    <a:pt x="3" y="20"/>
                    <a:pt x="3" y="20"/>
                  </a:cubicBezTo>
                  <a:cubicBezTo>
                    <a:pt x="3" y="19"/>
                    <a:pt x="3" y="19"/>
                    <a:pt x="4" y="19"/>
                  </a:cubicBezTo>
                  <a:cubicBezTo>
                    <a:pt x="5" y="19"/>
                    <a:pt x="5" y="18"/>
                    <a:pt x="5" y="18"/>
                  </a:cubicBezTo>
                  <a:cubicBezTo>
                    <a:pt x="5" y="18"/>
                    <a:pt x="6" y="18"/>
                    <a:pt x="6" y="19"/>
                  </a:cubicBezTo>
                  <a:cubicBezTo>
                    <a:pt x="6" y="19"/>
                    <a:pt x="5" y="19"/>
                    <a:pt x="6" y="20"/>
                  </a:cubicBezTo>
                  <a:cubicBezTo>
                    <a:pt x="6" y="20"/>
                    <a:pt x="6" y="19"/>
                    <a:pt x="6" y="19"/>
                  </a:cubicBezTo>
                  <a:cubicBezTo>
                    <a:pt x="7" y="19"/>
                    <a:pt x="7" y="21"/>
                    <a:pt x="7" y="21"/>
                  </a:cubicBezTo>
                  <a:cubicBezTo>
                    <a:pt x="6" y="21"/>
                    <a:pt x="6" y="21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7" y="22"/>
                    <a:pt x="7" y="22"/>
                  </a:cubicBezTo>
                  <a:cubicBezTo>
                    <a:pt x="7" y="22"/>
                    <a:pt x="7" y="23"/>
                    <a:pt x="7" y="23"/>
                  </a:cubicBezTo>
                  <a:cubicBezTo>
                    <a:pt x="7" y="23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0" y="22"/>
                    <a:pt x="9" y="21"/>
                    <a:pt x="9" y="20"/>
                  </a:cubicBezTo>
                  <a:cubicBezTo>
                    <a:pt x="10" y="20"/>
                    <a:pt x="10" y="21"/>
                    <a:pt x="11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3" y="22"/>
                  </a:cubicBezTo>
                  <a:cubicBezTo>
                    <a:pt x="13" y="21"/>
                    <a:pt x="14" y="21"/>
                    <a:pt x="14" y="20"/>
                  </a:cubicBezTo>
                  <a:cubicBezTo>
                    <a:pt x="14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5"/>
                    <a:pt x="14" y="15"/>
                  </a:cubicBezTo>
                  <a:cubicBezTo>
                    <a:pt x="14" y="14"/>
                    <a:pt x="14" y="13"/>
                    <a:pt x="14" y="13"/>
                  </a:cubicBezTo>
                  <a:cubicBezTo>
                    <a:pt x="14" y="12"/>
                    <a:pt x="15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4" y="9"/>
                  </a:cubicBezTo>
                  <a:cubicBezTo>
                    <a:pt x="14" y="9"/>
                    <a:pt x="14" y="9"/>
                    <a:pt x="14" y="8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8" y="17"/>
                  </a:cubicBezTo>
                  <a:cubicBezTo>
                    <a:pt x="8" y="17"/>
                    <a:pt x="8" y="17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5"/>
                    <a:pt x="7" y="15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8" y="14"/>
                    <a:pt x="8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8" y="13"/>
                    <a:pt x="8" y="14"/>
                    <a:pt x="9" y="14"/>
                  </a:cubicBezTo>
                  <a:cubicBezTo>
                    <a:pt x="8" y="14"/>
                    <a:pt x="8" y="14"/>
                    <a:pt x="8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5"/>
                  </a:cubicBezTo>
                  <a:cubicBezTo>
                    <a:pt x="11" y="15"/>
                    <a:pt x="11" y="15"/>
                    <a:pt x="11" y="16"/>
                  </a:cubicBezTo>
                  <a:cubicBezTo>
                    <a:pt x="11" y="16"/>
                    <a:pt x="11" y="16"/>
                    <a:pt x="11" y="17"/>
                  </a:cubicBezTo>
                  <a:cubicBezTo>
                    <a:pt x="11" y="18"/>
                    <a:pt x="11" y="19"/>
                    <a:pt x="11" y="20"/>
                  </a:cubicBezTo>
                  <a:cubicBezTo>
                    <a:pt x="11" y="20"/>
                    <a:pt x="10" y="20"/>
                    <a:pt x="9" y="20"/>
                  </a:cubicBezTo>
                  <a:cubicBezTo>
                    <a:pt x="9" y="20"/>
                    <a:pt x="10" y="19"/>
                    <a:pt x="10" y="19"/>
                  </a:cubicBezTo>
                  <a:cubicBezTo>
                    <a:pt x="10" y="18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4"/>
                    <a:pt x="11" y="13"/>
                    <a:pt x="10" y="13"/>
                  </a:cubicBezTo>
                  <a:cubicBezTo>
                    <a:pt x="10" y="13"/>
                    <a:pt x="10" y="12"/>
                    <a:pt x="9" y="12"/>
                  </a:cubicBezTo>
                  <a:cubicBezTo>
                    <a:pt x="9" y="12"/>
                    <a:pt x="10" y="11"/>
                    <a:pt x="10" y="11"/>
                  </a:cubicBezTo>
                  <a:cubicBezTo>
                    <a:pt x="11" y="11"/>
                    <a:pt x="11" y="10"/>
                    <a:pt x="11" y="10"/>
                  </a:cubicBezTo>
                  <a:cubicBezTo>
                    <a:pt x="11" y="10"/>
                    <a:pt x="12" y="10"/>
                    <a:pt x="12" y="10"/>
                  </a:cubicBezTo>
                  <a:cubicBezTo>
                    <a:pt x="12" y="11"/>
                    <a:pt x="11" y="12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223"/>
            <p:cNvSpPr/>
            <p:nvPr userDrawn="1"/>
          </p:nvSpPr>
          <p:spPr bwMode="auto">
            <a:xfrm>
              <a:off x="1160463" y="4652963"/>
              <a:ext cx="90488" cy="125413"/>
            </a:xfrm>
            <a:custGeom>
              <a:avLst/>
              <a:gdLst>
                <a:gd name="T0" fmla="*/ 11 w 13"/>
                <a:gd name="T1" fmla="*/ 7 h 18"/>
                <a:gd name="T2" fmla="*/ 13 w 13"/>
                <a:gd name="T3" fmla="*/ 6 h 18"/>
                <a:gd name="T4" fmla="*/ 13 w 13"/>
                <a:gd name="T5" fmla="*/ 5 h 18"/>
                <a:gd name="T6" fmla="*/ 12 w 13"/>
                <a:gd name="T7" fmla="*/ 5 h 18"/>
                <a:gd name="T8" fmla="*/ 11 w 13"/>
                <a:gd name="T9" fmla="*/ 5 h 18"/>
                <a:gd name="T10" fmla="*/ 11 w 13"/>
                <a:gd name="T11" fmla="*/ 5 h 18"/>
                <a:gd name="T12" fmla="*/ 11 w 13"/>
                <a:gd name="T13" fmla="*/ 6 h 18"/>
                <a:gd name="T14" fmla="*/ 10 w 13"/>
                <a:gd name="T15" fmla="*/ 6 h 18"/>
                <a:gd name="T16" fmla="*/ 9 w 13"/>
                <a:gd name="T17" fmla="*/ 7 h 18"/>
                <a:gd name="T18" fmla="*/ 8 w 13"/>
                <a:gd name="T19" fmla="*/ 7 h 18"/>
                <a:gd name="T20" fmla="*/ 8 w 13"/>
                <a:gd name="T21" fmla="*/ 5 h 18"/>
                <a:gd name="T22" fmla="*/ 8 w 13"/>
                <a:gd name="T23" fmla="*/ 4 h 18"/>
                <a:gd name="T24" fmla="*/ 9 w 13"/>
                <a:gd name="T25" fmla="*/ 3 h 18"/>
                <a:gd name="T26" fmla="*/ 9 w 13"/>
                <a:gd name="T27" fmla="*/ 2 h 18"/>
                <a:gd name="T28" fmla="*/ 9 w 13"/>
                <a:gd name="T29" fmla="*/ 1 h 18"/>
                <a:gd name="T30" fmla="*/ 8 w 13"/>
                <a:gd name="T31" fmla="*/ 1 h 18"/>
                <a:gd name="T32" fmla="*/ 7 w 13"/>
                <a:gd name="T33" fmla="*/ 0 h 18"/>
                <a:gd name="T34" fmla="*/ 6 w 13"/>
                <a:gd name="T35" fmla="*/ 1 h 18"/>
                <a:gd name="T36" fmla="*/ 7 w 13"/>
                <a:gd name="T37" fmla="*/ 2 h 18"/>
                <a:gd name="T38" fmla="*/ 6 w 13"/>
                <a:gd name="T39" fmla="*/ 5 h 18"/>
                <a:gd name="T40" fmla="*/ 6 w 13"/>
                <a:gd name="T41" fmla="*/ 7 h 18"/>
                <a:gd name="T42" fmla="*/ 6 w 13"/>
                <a:gd name="T43" fmla="*/ 8 h 18"/>
                <a:gd name="T44" fmla="*/ 6 w 13"/>
                <a:gd name="T45" fmla="*/ 8 h 18"/>
                <a:gd name="T46" fmla="*/ 5 w 13"/>
                <a:gd name="T47" fmla="*/ 9 h 18"/>
                <a:gd name="T48" fmla="*/ 2 w 13"/>
                <a:gd name="T49" fmla="*/ 9 h 18"/>
                <a:gd name="T50" fmla="*/ 2 w 13"/>
                <a:gd name="T51" fmla="*/ 10 h 18"/>
                <a:gd name="T52" fmla="*/ 1 w 13"/>
                <a:gd name="T53" fmla="*/ 10 h 18"/>
                <a:gd name="T54" fmla="*/ 1 w 13"/>
                <a:gd name="T55" fmla="*/ 10 h 18"/>
                <a:gd name="T56" fmla="*/ 2 w 13"/>
                <a:gd name="T57" fmla="*/ 12 h 18"/>
                <a:gd name="T58" fmla="*/ 2 w 13"/>
                <a:gd name="T59" fmla="*/ 12 h 18"/>
                <a:gd name="T60" fmla="*/ 3 w 13"/>
                <a:gd name="T61" fmla="*/ 12 h 18"/>
                <a:gd name="T62" fmla="*/ 3 w 13"/>
                <a:gd name="T63" fmla="*/ 11 h 18"/>
                <a:gd name="T64" fmla="*/ 5 w 13"/>
                <a:gd name="T65" fmla="*/ 10 h 18"/>
                <a:gd name="T66" fmla="*/ 6 w 13"/>
                <a:gd name="T67" fmla="*/ 9 h 18"/>
                <a:gd name="T68" fmla="*/ 6 w 13"/>
                <a:gd name="T69" fmla="*/ 10 h 18"/>
                <a:gd name="T70" fmla="*/ 6 w 13"/>
                <a:gd name="T71" fmla="*/ 11 h 18"/>
                <a:gd name="T72" fmla="*/ 6 w 13"/>
                <a:gd name="T73" fmla="*/ 11 h 18"/>
                <a:gd name="T74" fmla="*/ 4 w 13"/>
                <a:gd name="T75" fmla="*/ 14 h 18"/>
                <a:gd name="T76" fmla="*/ 2 w 13"/>
                <a:gd name="T77" fmla="*/ 16 h 18"/>
                <a:gd name="T78" fmla="*/ 1 w 13"/>
                <a:gd name="T79" fmla="*/ 16 h 18"/>
                <a:gd name="T80" fmla="*/ 0 w 13"/>
                <a:gd name="T81" fmla="*/ 17 h 18"/>
                <a:gd name="T82" fmla="*/ 2 w 13"/>
                <a:gd name="T83" fmla="*/ 17 h 18"/>
                <a:gd name="T84" fmla="*/ 2 w 13"/>
                <a:gd name="T85" fmla="*/ 17 h 18"/>
                <a:gd name="T86" fmla="*/ 4 w 13"/>
                <a:gd name="T87" fmla="*/ 16 h 18"/>
                <a:gd name="T88" fmla="*/ 5 w 13"/>
                <a:gd name="T89" fmla="*/ 15 h 18"/>
                <a:gd name="T90" fmla="*/ 6 w 13"/>
                <a:gd name="T91" fmla="*/ 14 h 18"/>
                <a:gd name="T92" fmla="*/ 7 w 13"/>
                <a:gd name="T93" fmla="*/ 12 h 18"/>
                <a:gd name="T94" fmla="*/ 7 w 13"/>
                <a:gd name="T95" fmla="*/ 11 h 18"/>
                <a:gd name="T96" fmla="*/ 8 w 13"/>
                <a:gd name="T97" fmla="*/ 8 h 18"/>
                <a:gd name="T98" fmla="*/ 9 w 13"/>
                <a:gd name="T99" fmla="*/ 8 h 18"/>
                <a:gd name="T100" fmla="*/ 11 w 13"/>
                <a:gd name="T101" fmla="*/ 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" h="18">
                  <a:moveTo>
                    <a:pt x="11" y="7"/>
                  </a:moveTo>
                  <a:cubicBezTo>
                    <a:pt x="12" y="7"/>
                    <a:pt x="12" y="7"/>
                    <a:pt x="13" y="6"/>
                  </a:cubicBezTo>
                  <a:cubicBezTo>
                    <a:pt x="13" y="6"/>
                    <a:pt x="13" y="6"/>
                    <a:pt x="13" y="5"/>
                  </a:cubicBezTo>
                  <a:cubicBezTo>
                    <a:pt x="13" y="5"/>
                    <a:pt x="12" y="5"/>
                    <a:pt x="12" y="5"/>
                  </a:cubicBezTo>
                  <a:cubicBezTo>
                    <a:pt x="12" y="5"/>
                    <a:pt x="12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5"/>
                    <a:pt x="11" y="5"/>
                    <a:pt x="11" y="6"/>
                  </a:cubicBezTo>
                  <a:cubicBezTo>
                    <a:pt x="11" y="6"/>
                    <a:pt x="10" y="6"/>
                    <a:pt x="10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5"/>
                  </a:cubicBezTo>
                  <a:cubicBezTo>
                    <a:pt x="8" y="5"/>
                    <a:pt x="8" y="5"/>
                    <a:pt x="8" y="4"/>
                  </a:cubicBezTo>
                  <a:cubicBezTo>
                    <a:pt x="9" y="4"/>
                    <a:pt x="8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0"/>
                    <a:pt x="6" y="1"/>
                    <a:pt x="6" y="1"/>
                  </a:cubicBezTo>
                  <a:cubicBezTo>
                    <a:pt x="6" y="1"/>
                    <a:pt x="6" y="2"/>
                    <a:pt x="7" y="2"/>
                  </a:cubicBezTo>
                  <a:cubicBezTo>
                    <a:pt x="7" y="3"/>
                    <a:pt x="7" y="4"/>
                    <a:pt x="6" y="5"/>
                  </a:cubicBezTo>
                  <a:cubicBezTo>
                    <a:pt x="6" y="6"/>
                    <a:pt x="6" y="6"/>
                    <a:pt x="6" y="7"/>
                  </a:cubicBezTo>
                  <a:cubicBezTo>
                    <a:pt x="6" y="7"/>
                    <a:pt x="7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3" y="12"/>
                    <a:pt x="3" y="12"/>
                    <a:pt x="3" y="11"/>
                  </a:cubicBezTo>
                  <a:cubicBezTo>
                    <a:pt x="4" y="11"/>
                    <a:pt x="5" y="11"/>
                    <a:pt x="5" y="10"/>
                  </a:cubicBezTo>
                  <a:cubicBezTo>
                    <a:pt x="5" y="10"/>
                    <a:pt x="5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3"/>
                    <a:pt x="4" y="14"/>
                    <a:pt x="4" y="14"/>
                  </a:cubicBezTo>
                  <a:cubicBezTo>
                    <a:pt x="3" y="15"/>
                    <a:pt x="3" y="15"/>
                    <a:pt x="2" y="16"/>
                  </a:cubicBezTo>
                  <a:cubicBezTo>
                    <a:pt x="2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1" y="18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3" y="17"/>
                    <a:pt x="4" y="16"/>
                    <a:pt x="4" y="16"/>
                  </a:cubicBezTo>
                  <a:cubicBezTo>
                    <a:pt x="5" y="16"/>
                    <a:pt x="5" y="16"/>
                    <a:pt x="5" y="15"/>
                  </a:cubicBezTo>
                  <a:cubicBezTo>
                    <a:pt x="5" y="15"/>
                    <a:pt x="6" y="15"/>
                    <a:pt x="6" y="14"/>
                  </a:cubicBezTo>
                  <a:cubicBezTo>
                    <a:pt x="7" y="13"/>
                    <a:pt x="7" y="13"/>
                    <a:pt x="7" y="12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0"/>
                    <a:pt x="8" y="9"/>
                    <a:pt x="8" y="8"/>
                  </a:cubicBezTo>
                  <a:cubicBezTo>
                    <a:pt x="8" y="8"/>
                    <a:pt x="8" y="8"/>
                    <a:pt x="9" y="8"/>
                  </a:cubicBezTo>
                  <a:cubicBezTo>
                    <a:pt x="9" y="8"/>
                    <a:pt x="10" y="7"/>
                    <a:pt x="1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224"/>
            <p:cNvSpPr/>
            <p:nvPr userDrawn="1"/>
          </p:nvSpPr>
          <p:spPr bwMode="auto">
            <a:xfrm>
              <a:off x="1216025" y="4714875"/>
              <a:ext cx="55563" cy="49213"/>
            </a:xfrm>
            <a:custGeom>
              <a:avLst/>
              <a:gdLst>
                <a:gd name="T0" fmla="*/ 5 w 8"/>
                <a:gd name="T1" fmla="*/ 5 h 7"/>
                <a:gd name="T2" fmla="*/ 4 w 8"/>
                <a:gd name="T3" fmla="*/ 3 h 7"/>
                <a:gd name="T4" fmla="*/ 3 w 8"/>
                <a:gd name="T5" fmla="*/ 3 h 7"/>
                <a:gd name="T6" fmla="*/ 2 w 8"/>
                <a:gd name="T7" fmla="*/ 2 h 7"/>
                <a:gd name="T8" fmla="*/ 2 w 8"/>
                <a:gd name="T9" fmla="*/ 2 h 7"/>
                <a:gd name="T10" fmla="*/ 1 w 8"/>
                <a:gd name="T11" fmla="*/ 1 h 7"/>
                <a:gd name="T12" fmla="*/ 0 w 8"/>
                <a:gd name="T13" fmla="*/ 0 h 7"/>
                <a:gd name="T14" fmla="*/ 1 w 8"/>
                <a:gd name="T15" fmla="*/ 1 h 7"/>
                <a:gd name="T16" fmla="*/ 1 w 8"/>
                <a:gd name="T17" fmla="*/ 3 h 7"/>
                <a:gd name="T18" fmla="*/ 2 w 8"/>
                <a:gd name="T19" fmla="*/ 4 h 7"/>
                <a:gd name="T20" fmla="*/ 3 w 8"/>
                <a:gd name="T21" fmla="*/ 5 h 7"/>
                <a:gd name="T22" fmla="*/ 3 w 8"/>
                <a:gd name="T23" fmla="*/ 6 h 7"/>
                <a:gd name="T24" fmla="*/ 5 w 8"/>
                <a:gd name="T25" fmla="*/ 7 h 7"/>
                <a:gd name="T26" fmla="*/ 6 w 8"/>
                <a:gd name="T27" fmla="*/ 7 h 7"/>
                <a:gd name="T28" fmla="*/ 6 w 8"/>
                <a:gd name="T29" fmla="*/ 7 h 7"/>
                <a:gd name="T30" fmla="*/ 7 w 8"/>
                <a:gd name="T31" fmla="*/ 6 h 7"/>
                <a:gd name="T32" fmla="*/ 8 w 8"/>
                <a:gd name="T33" fmla="*/ 6 h 7"/>
                <a:gd name="T34" fmla="*/ 6 w 8"/>
                <a:gd name="T35" fmla="*/ 5 h 7"/>
                <a:gd name="T36" fmla="*/ 5 w 8"/>
                <a:gd name="T3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7">
                  <a:moveTo>
                    <a:pt x="5" y="5"/>
                  </a:moveTo>
                  <a:cubicBezTo>
                    <a:pt x="5" y="4"/>
                    <a:pt x="4" y="4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5"/>
                    <a:pt x="3" y="6"/>
                    <a:pt x="3" y="6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7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7" y="5"/>
                    <a:pt x="6" y="5"/>
                  </a:cubicBezTo>
                  <a:cubicBezTo>
                    <a:pt x="6" y="5"/>
                    <a:pt x="6" y="5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225"/>
            <p:cNvSpPr>
              <a:spLocks noEditPoints="1"/>
            </p:cNvSpPr>
            <p:nvPr userDrawn="1"/>
          </p:nvSpPr>
          <p:spPr bwMode="auto">
            <a:xfrm>
              <a:off x="1562100" y="4638675"/>
              <a:ext cx="96838" cy="168275"/>
            </a:xfrm>
            <a:custGeom>
              <a:avLst/>
              <a:gdLst>
                <a:gd name="T0" fmla="*/ 12 w 14"/>
                <a:gd name="T1" fmla="*/ 5 h 24"/>
                <a:gd name="T2" fmla="*/ 14 w 14"/>
                <a:gd name="T3" fmla="*/ 2 h 24"/>
                <a:gd name="T4" fmla="*/ 13 w 14"/>
                <a:gd name="T5" fmla="*/ 1 h 24"/>
                <a:gd name="T6" fmla="*/ 11 w 14"/>
                <a:gd name="T7" fmla="*/ 4 h 24"/>
                <a:gd name="T8" fmla="*/ 10 w 14"/>
                <a:gd name="T9" fmla="*/ 5 h 24"/>
                <a:gd name="T10" fmla="*/ 9 w 14"/>
                <a:gd name="T11" fmla="*/ 7 h 24"/>
                <a:gd name="T12" fmla="*/ 10 w 14"/>
                <a:gd name="T13" fmla="*/ 9 h 24"/>
                <a:gd name="T14" fmla="*/ 8 w 14"/>
                <a:gd name="T15" fmla="*/ 6 h 24"/>
                <a:gd name="T16" fmla="*/ 9 w 14"/>
                <a:gd name="T17" fmla="*/ 3 h 24"/>
                <a:gd name="T18" fmla="*/ 9 w 14"/>
                <a:gd name="T19" fmla="*/ 0 h 24"/>
                <a:gd name="T20" fmla="*/ 7 w 14"/>
                <a:gd name="T21" fmla="*/ 2 h 24"/>
                <a:gd name="T22" fmla="*/ 5 w 14"/>
                <a:gd name="T23" fmla="*/ 5 h 24"/>
                <a:gd name="T24" fmla="*/ 3 w 14"/>
                <a:gd name="T25" fmla="*/ 6 h 24"/>
                <a:gd name="T26" fmla="*/ 4 w 14"/>
                <a:gd name="T27" fmla="*/ 8 h 24"/>
                <a:gd name="T28" fmla="*/ 2 w 14"/>
                <a:gd name="T29" fmla="*/ 8 h 24"/>
                <a:gd name="T30" fmla="*/ 2 w 14"/>
                <a:gd name="T31" fmla="*/ 11 h 24"/>
                <a:gd name="T32" fmla="*/ 4 w 14"/>
                <a:gd name="T33" fmla="*/ 11 h 24"/>
                <a:gd name="T34" fmla="*/ 5 w 14"/>
                <a:gd name="T35" fmla="*/ 9 h 24"/>
                <a:gd name="T36" fmla="*/ 5 w 14"/>
                <a:gd name="T37" fmla="*/ 11 h 24"/>
                <a:gd name="T38" fmla="*/ 9 w 14"/>
                <a:gd name="T39" fmla="*/ 9 h 24"/>
                <a:gd name="T40" fmla="*/ 7 w 14"/>
                <a:gd name="T41" fmla="*/ 12 h 24"/>
                <a:gd name="T42" fmla="*/ 4 w 14"/>
                <a:gd name="T43" fmla="*/ 13 h 24"/>
                <a:gd name="T44" fmla="*/ 5 w 14"/>
                <a:gd name="T45" fmla="*/ 14 h 24"/>
                <a:gd name="T46" fmla="*/ 9 w 14"/>
                <a:gd name="T47" fmla="*/ 11 h 24"/>
                <a:gd name="T48" fmla="*/ 8 w 14"/>
                <a:gd name="T49" fmla="*/ 15 h 24"/>
                <a:gd name="T50" fmla="*/ 6 w 14"/>
                <a:gd name="T51" fmla="*/ 18 h 24"/>
                <a:gd name="T52" fmla="*/ 4 w 14"/>
                <a:gd name="T53" fmla="*/ 20 h 24"/>
                <a:gd name="T54" fmla="*/ 0 w 14"/>
                <a:gd name="T55" fmla="*/ 22 h 24"/>
                <a:gd name="T56" fmla="*/ 4 w 14"/>
                <a:gd name="T57" fmla="*/ 21 h 24"/>
                <a:gd name="T58" fmla="*/ 8 w 14"/>
                <a:gd name="T59" fmla="*/ 18 h 24"/>
                <a:gd name="T60" fmla="*/ 8 w 14"/>
                <a:gd name="T61" fmla="*/ 22 h 24"/>
                <a:gd name="T62" fmla="*/ 6 w 14"/>
                <a:gd name="T63" fmla="*/ 23 h 24"/>
                <a:gd name="T64" fmla="*/ 9 w 14"/>
                <a:gd name="T65" fmla="*/ 23 h 24"/>
                <a:gd name="T66" fmla="*/ 11 w 14"/>
                <a:gd name="T67" fmla="*/ 21 h 24"/>
                <a:gd name="T68" fmla="*/ 9 w 14"/>
                <a:gd name="T69" fmla="*/ 18 h 24"/>
                <a:gd name="T70" fmla="*/ 11 w 14"/>
                <a:gd name="T71" fmla="*/ 17 h 24"/>
                <a:gd name="T72" fmla="*/ 9 w 14"/>
                <a:gd name="T73" fmla="*/ 14 h 24"/>
                <a:gd name="T74" fmla="*/ 14 w 14"/>
                <a:gd name="T75" fmla="*/ 9 h 24"/>
                <a:gd name="T76" fmla="*/ 11 w 14"/>
                <a:gd name="T77" fmla="*/ 9 h 24"/>
                <a:gd name="T78" fmla="*/ 12 w 14"/>
                <a:gd name="T79" fmla="*/ 6 h 24"/>
                <a:gd name="T80" fmla="*/ 5 w 14"/>
                <a:gd name="T81" fmla="*/ 6 h 24"/>
                <a:gd name="T82" fmla="*/ 7 w 14"/>
                <a:gd name="T83" fmla="*/ 8 h 24"/>
                <a:gd name="T84" fmla="*/ 7 w 14"/>
                <a:gd name="T85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4">
                  <a:moveTo>
                    <a:pt x="12" y="6"/>
                  </a:move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5"/>
                    <a:pt x="12" y="5"/>
                  </a:cubicBezTo>
                  <a:cubicBezTo>
                    <a:pt x="12" y="5"/>
                    <a:pt x="13" y="4"/>
                    <a:pt x="13" y="3"/>
                  </a:cubicBezTo>
                  <a:cubicBezTo>
                    <a:pt x="13" y="3"/>
                    <a:pt x="13" y="3"/>
                    <a:pt x="14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4"/>
                    <a:pt x="11" y="4"/>
                  </a:cubicBezTo>
                  <a:cubicBezTo>
                    <a:pt x="11" y="5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5"/>
                    <a:pt x="8" y="5"/>
                    <a:pt x="8" y="5"/>
                  </a:cubicBezTo>
                  <a:cubicBezTo>
                    <a:pt x="9" y="5"/>
                    <a:pt x="9" y="5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9"/>
                    <a:pt x="10" y="9"/>
                  </a:cubicBezTo>
                  <a:cubicBezTo>
                    <a:pt x="10" y="9"/>
                    <a:pt x="9" y="9"/>
                    <a:pt x="8" y="9"/>
                  </a:cubicBezTo>
                  <a:cubicBezTo>
                    <a:pt x="8" y="8"/>
                    <a:pt x="7" y="7"/>
                    <a:pt x="8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9" y="3"/>
                    <a:pt x="9" y="3"/>
                  </a:cubicBezTo>
                  <a:cubicBezTo>
                    <a:pt x="9" y="3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6" y="5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8"/>
                    <a:pt x="4" y="8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3" y="8"/>
                    <a:pt x="2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1"/>
                    <a:pt x="3" y="12"/>
                    <a:pt x="3" y="12"/>
                  </a:cubicBezTo>
                  <a:cubicBezTo>
                    <a:pt x="4" y="12"/>
                    <a:pt x="4" y="11"/>
                    <a:pt x="4" y="11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9"/>
                    <a:pt x="5" y="9"/>
                  </a:cubicBezTo>
                  <a:cubicBezTo>
                    <a:pt x="5" y="9"/>
                    <a:pt x="5" y="8"/>
                    <a:pt x="5" y="8"/>
                  </a:cubicBezTo>
                  <a:cubicBezTo>
                    <a:pt x="6" y="8"/>
                    <a:pt x="6" y="9"/>
                    <a:pt x="6" y="9"/>
                  </a:cubicBezTo>
                  <a:cubicBezTo>
                    <a:pt x="6" y="10"/>
                    <a:pt x="5" y="10"/>
                    <a:pt x="5" y="11"/>
                  </a:cubicBezTo>
                  <a:cubicBezTo>
                    <a:pt x="5" y="11"/>
                    <a:pt x="6" y="10"/>
                    <a:pt x="6" y="10"/>
                  </a:cubicBezTo>
                  <a:cubicBezTo>
                    <a:pt x="6" y="10"/>
                    <a:pt x="6" y="9"/>
                    <a:pt x="7" y="9"/>
                  </a:cubicBezTo>
                  <a:cubicBezTo>
                    <a:pt x="7" y="10"/>
                    <a:pt x="8" y="10"/>
                    <a:pt x="9" y="9"/>
                  </a:cubicBezTo>
                  <a:cubicBezTo>
                    <a:pt x="9" y="9"/>
                    <a:pt x="9" y="10"/>
                    <a:pt x="9" y="10"/>
                  </a:cubicBezTo>
                  <a:cubicBezTo>
                    <a:pt x="9" y="11"/>
                    <a:pt x="8" y="11"/>
                    <a:pt x="8" y="11"/>
                  </a:cubicBezTo>
                  <a:cubicBezTo>
                    <a:pt x="8" y="11"/>
                    <a:pt x="7" y="11"/>
                    <a:pt x="7" y="12"/>
                  </a:cubicBezTo>
                  <a:cubicBezTo>
                    <a:pt x="7" y="12"/>
                    <a:pt x="6" y="12"/>
                    <a:pt x="6" y="12"/>
                  </a:cubicBezTo>
                  <a:cubicBezTo>
                    <a:pt x="6" y="12"/>
                    <a:pt x="5" y="13"/>
                    <a:pt x="5" y="13"/>
                  </a:cubicBezTo>
                  <a:cubicBezTo>
                    <a:pt x="5" y="13"/>
                    <a:pt x="5" y="13"/>
                    <a:pt x="4" y="13"/>
                  </a:cubicBezTo>
                  <a:cubicBezTo>
                    <a:pt x="4" y="13"/>
                    <a:pt x="3" y="14"/>
                    <a:pt x="3" y="14"/>
                  </a:cubicBezTo>
                  <a:cubicBezTo>
                    <a:pt x="3" y="15"/>
                    <a:pt x="4" y="15"/>
                    <a:pt x="4" y="15"/>
                  </a:cubicBezTo>
                  <a:cubicBezTo>
                    <a:pt x="5" y="15"/>
                    <a:pt x="5" y="14"/>
                    <a:pt x="5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7" y="13"/>
                    <a:pt x="7" y="13"/>
                    <a:pt x="8" y="12"/>
                  </a:cubicBezTo>
                  <a:cubicBezTo>
                    <a:pt x="8" y="12"/>
                    <a:pt x="8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9" y="13"/>
                    <a:pt x="9" y="14"/>
                    <a:pt x="7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6" y="17"/>
                    <a:pt x="6" y="18"/>
                    <a:pt x="6" y="18"/>
                  </a:cubicBezTo>
                  <a:cubicBezTo>
                    <a:pt x="5" y="18"/>
                    <a:pt x="5" y="18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2" y="20"/>
                  </a:cubicBezTo>
                  <a:cubicBezTo>
                    <a:pt x="2" y="21"/>
                    <a:pt x="0" y="21"/>
                    <a:pt x="0" y="22"/>
                  </a:cubicBezTo>
                  <a:cubicBezTo>
                    <a:pt x="1" y="23"/>
                    <a:pt x="2" y="22"/>
                    <a:pt x="3" y="23"/>
                  </a:cubicBezTo>
                  <a:cubicBezTo>
                    <a:pt x="3" y="22"/>
                    <a:pt x="3" y="22"/>
                    <a:pt x="4" y="22"/>
                  </a:cubicBezTo>
                  <a:cubicBezTo>
                    <a:pt x="4" y="22"/>
                    <a:pt x="4" y="22"/>
                    <a:pt x="4" y="21"/>
                  </a:cubicBezTo>
                  <a:cubicBezTo>
                    <a:pt x="5" y="21"/>
                    <a:pt x="6" y="20"/>
                    <a:pt x="6" y="20"/>
                  </a:cubicBezTo>
                  <a:cubicBezTo>
                    <a:pt x="6" y="19"/>
                    <a:pt x="7" y="19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8" y="19"/>
                    <a:pt x="8" y="20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9" y="22"/>
                    <a:pt x="8" y="21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6" y="22"/>
                    <a:pt x="5" y="22"/>
                  </a:cubicBezTo>
                  <a:cubicBezTo>
                    <a:pt x="5" y="23"/>
                    <a:pt x="6" y="23"/>
                    <a:pt x="6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8" y="23"/>
                    <a:pt x="8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4"/>
                    <a:pt x="10" y="23"/>
                  </a:cubicBezTo>
                  <a:cubicBezTo>
                    <a:pt x="10" y="23"/>
                    <a:pt x="11" y="23"/>
                    <a:pt x="11" y="23"/>
                  </a:cubicBezTo>
                  <a:cubicBezTo>
                    <a:pt x="12" y="22"/>
                    <a:pt x="11" y="22"/>
                    <a:pt x="11" y="21"/>
                  </a:cubicBezTo>
                  <a:cubicBezTo>
                    <a:pt x="10" y="21"/>
                    <a:pt x="10" y="20"/>
                    <a:pt x="10" y="20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0" y="19"/>
                    <a:pt x="9" y="19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7"/>
                    <a:pt x="9" y="17"/>
                  </a:cubicBezTo>
                  <a:cubicBezTo>
                    <a:pt x="10" y="17"/>
                    <a:pt x="10" y="17"/>
                    <a:pt x="11" y="17"/>
                  </a:cubicBezTo>
                  <a:cubicBezTo>
                    <a:pt x="12" y="17"/>
                    <a:pt x="12" y="16"/>
                    <a:pt x="12" y="15"/>
                  </a:cubicBezTo>
                  <a:cubicBezTo>
                    <a:pt x="12" y="15"/>
                    <a:pt x="11" y="15"/>
                    <a:pt x="11" y="15"/>
                  </a:cubicBezTo>
                  <a:cubicBezTo>
                    <a:pt x="11" y="14"/>
                    <a:pt x="10" y="14"/>
                    <a:pt x="9" y="14"/>
                  </a:cubicBezTo>
                  <a:cubicBezTo>
                    <a:pt x="10" y="13"/>
                    <a:pt x="10" y="12"/>
                    <a:pt x="11" y="12"/>
                  </a:cubicBezTo>
                  <a:cubicBezTo>
                    <a:pt x="11" y="12"/>
                    <a:pt x="12" y="12"/>
                    <a:pt x="12" y="11"/>
                  </a:cubicBezTo>
                  <a:cubicBezTo>
                    <a:pt x="13" y="11"/>
                    <a:pt x="13" y="9"/>
                    <a:pt x="14" y="9"/>
                  </a:cubicBezTo>
                  <a:cubicBezTo>
                    <a:pt x="13" y="9"/>
                    <a:pt x="14" y="9"/>
                    <a:pt x="14" y="8"/>
                  </a:cubicBezTo>
                  <a:cubicBezTo>
                    <a:pt x="14" y="8"/>
                    <a:pt x="13" y="8"/>
                    <a:pt x="13" y="8"/>
                  </a:cubicBezTo>
                  <a:cubicBezTo>
                    <a:pt x="12" y="8"/>
                    <a:pt x="12" y="8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7"/>
                  </a:cubicBezTo>
                  <a:cubicBezTo>
                    <a:pt x="11" y="7"/>
                    <a:pt x="11" y="7"/>
                    <a:pt x="12" y="6"/>
                  </a:cubicBezTo>
                  <a:close/>
                  <a:moveTo>
                    <a:pt x="5" y="8"/>
                  </a:moveTo>
                  <a:cubicBezTo>
                    <a:pt x="4" y="7"/>
                    <a:pt x="4" y="7"/>
                    <a:pt x="4" y="6"/>
                  </a:cubicBez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6" y="6"/>
                  </a:cubicBezTo>
                  <a:cubicBezTo>
                    <a:pt x="6" y="7"/>
                    <a:pt x="5" y="7"/>
                    <a:pt x="5" y="8"/>
                  </a:cubicBezTo>
                  <a:close/>
                  <a:moveTo>
                    <a:pt x="7" y="8"/>
                  </a:moveTo>
                  <a:cubicBezTo>
                    <a:pt x="6" y="8"/>
                    <a:pt x="6" y="8"/>
                    <a:pt x="5" y="8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7" y="6"/>
                    <a:pt x="7" y="7"/>
                    <a:pt x="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226"/>
            <p:cNvSpPr/>
            <p:nvPr userDrawn="1"/>
          </p:nvSpPr>
          <p:spPr bwMode="auto">
            <a:xfrm>
              <a:off x="1555750" y="4737100"/>
              <a:ext cx="20638" cy="34925"/>
            </a:xfrm>
            <a:custGeom>
              <a:avLst/>
              <a:gdLst>
                <a:gd name="T0" fmla="*/ 3 w 3"/>
                <a:gd name="T1" fmla="*/ 4 h 5"/>
                <a:gd name="T2" fmla="*/ 3 w 3"/>
                <a:gd name="T3" fmla="*/ 2 h 5"/>
                <a:gd name="T4" fmla="*/ 3 w 3"/>
                <a:gd name="T5" fmla="*/ 1 h 5"/>
                <a:gd name="T6" fmla="*/ 1 w 3"/>
                <a:gd name="T7" fmla="*/ 0 h 5"/>
                <a:gd name="T8" fmla="*/ 1 w 3"/>
                <a:gd name="T9" fmla="*/ 1 h 5"/>
                <a:gd name="T10" fmla="*/ 1 w 3"/>
                <a:gd name="T11" fmla="*/ 3 h 5"/>
                <a:gd name="T12" fmla="*/ 1 w 3"/>
                <a:gd name="T13" fmla="*/ 3 h 5"/>
                <a:gd name="T14" fmla="*/ 1 w 3"/>
                <a:gd name="T15" fmla="*/ 4 h 5"/>
                <a:gd name="T16" fmla="*/ 0 w 3"/>
                <a:gd name="T17" fmla="*/ 4 h 5"/>
                <a:gd name="T18" fmla="*/ 0 w 3"/>
                <a:gd name="T19" fmla="*/ 5 h 5"/>
                <a:gd name="T20" fmla="*/ 1 w 3"/>
                <a:gd name="T21" fmla="*/ 5 h 5"/>
                <a:gd name="T22" fmla="*/ 3 w 3"/>
                <a:gd name="T23" fmla="*/ 5 h 5"/>
                <a:gd name="T24" fmla="*/ 3 w 3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5">
                  <a:moveTo>
                    <a:pt x="3" y="4"/>
                  </a:moveTo>
                  <a:cubicBezTo>
                    <a:pt x="3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4"/>
                  </a:cubicBezTo>
                  <a:cubicBezTo>
                    <a:pt x="1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1" y="5"/>
                    <a:pt x="1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227"/>
            <p:cNvSpPr/>
            <p:nvPr userDrawn="1"/>
          </p:nvSpPr>
          <p:spPr bwMode="auto">
            <a:xfrm>
              <a:off x="808038" y="4652963"/>
              <a:ext cx="20638" cy="20638"/>
            </a:xfrm>
            <a:custGeom>
              <a:avLst/>
              <a:gdLst>
                <a:gd name="T0" fmla="*/ 1 w 3"/>
                <a:gd name="T1" fmla="*/ 2 h 3"/>
                <a:gd name="T2" fmla="*/ 3 w 3"/>
                <a:gd name="T3" fmla="*/ 2 h 3"/>
                <a:gd name="T4" fmla="*/ 3 w 3"/>
                <a:gd name="T5" fmla="*/ 1 h 3"/>
                <a:gd name="T6" fmla="*/ 2 w 3"/>
                <a:gd name="T7" fmla="*/ 0 h 3"/>
                <a:gd name="T8" fmla="*/ 0 w 3"/>
                <a:gd name="T9" fmla="*/ 1 h 3"/>
                <a:gd name="T10" fmla="*/ 1 w 3"/>
                <a:gd name="T11" fmla="*/ 2 h 3"/>
                <a:gd name="T12" fmla="*/ 1 w 3"/>
                <a:gd name="T13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3">
                  <a:moveTo>
                    <a:pt x="1" y="2"/>
                  </a:moveTo>
                  <a:cubicBezTo>
                    <a:pt x="2" y="2"/>
                    <a:pt x="3" y="3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228"/>
            <p:cNvSpPr/>
            <p:nvPr userDrawn="1"/>
          </p:nvSpPr>
          <p:spPr bwMode="auto">
            <a:xfrm>
              <a:off x="781050" y="4667250"/>
              <a:ext cx="69850" cy="41275"/>
            </a:xfrm>
            <a:custGeom>
              <a:avLst/>
              <a:gdLst>
                <a:gd name="T0" fmla="*/ 1 w 10"/>
                <a:gd name="T1" fmla="*/ 6 h 6"/>
                <a:gd name="T2" fmla="*/ 3 w 10"/>
                <a:gd name="T3" fmla="*/ 6 h 6"/>
                <a:gd name="T4" fmla="*/ 3 w 10"/>
                <a:gd name="T5" fmla="*/ 5 h 6"/>
                <a:gd name="T6" fmla="*/ 4 w 10"/>
                <a:gd name="T7" fmla="*/ 5 h 6"/>
                <a:gd name="T8" fmla="*/ 5 w 10"/>
                <a:gd name="T9" fmla="*/ 4 h 6"/>
                <a:gd name="T10" fmla="*/ 6 w 10"/>
                <a:gd name="T11" fmla="*/ 3 h 6"/>
                <a:gd name="T12" fmla="*/ 7 w 10"/>
                <a:gd name="T13" fmla="*/ 2 h 6"/>
                <a:gd name="T14" fmla="*/ 10 w 10"/>
                <a:gd name="T15" fmla="*/ 0 h 6"/>
                <a:gd name="T16" fmla="*/ 9 w 10"/>
                <a:gd name="T17" fmla="*/ 0 h 6"/>
                <a:gd name="T18" fmla="*/ 9 w 10"/>
                <a:gd name="T19" fmla="*/ 0 h 6"/>
                <a:gd name="T20" fmla="*/ 7 w 10"/>
                <a:gd name="T21" fmla="*/ 1 h 6"/>
                <a:gd name="T22" fmla="*/ 6 w 10"/>
                <a:gd name="T23" fmla="*/ 2 h 6"/>
                <a:gd name="T24" fmla="*/ 5 w 10"/>
                <a:gd name="T25" fmla="*/ 2 h 6"/>
                <a:gd name="T26" fmla="*/ 5 w 10"/>
                <a:gd name="T27" fmla="*/ 2 h 6"/>
                <a:gd name="T28" fmla="*/ 3 w 10"/>
                <a:gd name="T29" fmla="*/ 3 h 6"/>
                <a:gd name="T30" fmla="*/ 2 w 10"/>
                <a:gd name="T31" fmla="*/ 4 h 6"/>
                <a:gd name="T32" fmla="*/ 0 w 10"/>
                <a:gd name="T33" fmla="*/ 5 h 6"/>
                <a:gd name="T34" fmla="*/ 0 w 10"/>
                <a:gd name="T35" fmla="*/ 6 h 6"/>
                <a:gd name="T36" fmla="*/ 1 w 10"/>
                <a:gd name="T3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" h="6">
                  <a:moveTo>
                    <a:pt x="1" y="6"/>
                  </a:moveTo>
                  <a:cubicBezTo>
                    <a:pt x="1" y="6"/>
                    <a:pt x="2" y="6"/>
                    <a:pt x="3" y="6"/>
                  </a:cubicBezTo>
                  <a:cubicBezTo>
                    <a:pt x="3" y="6"/>
                    <a:pt x="3" y="6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8" y="1"/>
                    <a:pt x="7" y="1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5"/>
                    <a:pt x="0" y="5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229"/>
            <p:cNvSpPr/>
            <p:nvPr userDrawn="1"/>
          </p:nvSpPr>
          <p:spPr bwMode="auto">
            <a:xfrm>
              <a:off x="808038" y="4694238"/>
              <a:ext cx="42863" cy="42863"/>
            </a:xfrm>
            <a:custGeom>
              <a:avLst/>
              <a:gdLst>
                <a:gd name="T0" fmla="*/ 5 w 6"/>
                <a:gd name="T1" fmla="*/ 3 h 6"/>
                <a:gd name="T2" fmla="*/ 4 w 6"/>
                <a:gd name="T3" fmla="*/ 3 h 6"/>
                <a:gd name="T4" fmla="*/ 5 w 6"/>
                <a:gd name="T5" fmla="*/ 3 h 6"/>
                <a:gd name="T6" fmla="*/ 5 w 6"/>
                <a:gd name="T7" fmla="*/ 2 h 6"/>
                <a:gd name="T8" fmla="*/ 6 w 6"/>
                <a:gd name="T9" fmla="*/ 1 h 6"/>
                <a:gd name="T10" fmla="*/ 4 w 6"/>
                <a:gd name="T11" fmla="*/ 0 h 6"/>
                <a:gd name="T12" fmla="*/ 3 w 6"/>
                <a:gd name="T13" fmla="*/ 1 h 6"/>
                <a:gd name="T14" fmla="*/ 1 w 6"/>
                <a:gd name="T15" fmla="*/ 2 h 6"/>
                <a:gd name="T16" fmla="*/ 0 w 6"/>
                <a:gd name="T17" fmla="*/ 3 h 6"/>
                <a:gd name="T18" fmla="*/ 1 w 6"/>
                <a:gd name="T19" fmla="*/ 3 h 6"/>
                <a:gd name="T20" fmla="*/ 2 w 6"/>
                <a:gd name="T21" fmla="*/ 2 h 6"/>
                <a:gd name="T22" fmla="*/ 3 w 6"/>
                <a:gd name="T23" fmla="*/ 2 h 6"/>
                <a:gd name="T24" fmla="*/ 3 w 6"/>
                <a:gd name="T25" fmla="*/ 2 h 6"/>
                <a:gd name="T26" fmla="*/ 3 w 6"/>
                <a:gd name="T27" fmla="*/ 3 h 6"/>
                <a:gd name="T28" fmla="*/ 3 w 6"/>
                <a:gd name="T29" fmla="*/ 3 h 6"/>
                <a:gd name="T30" fmla="*/ 2 w 6"/>
                <a:gd name="T31" fmla="*/ 3 h 6"/>
                <a:gd name="T32" fmla="*/ 2 w 6"/>
                <a:gd name="T33" fmla="*/ 4 h 6"/>
                <a:gd name="T34" fmla="*/ 2 w 6"/>
                <a:gd name="T35" fmla="*/ 5 h 6"/>
                <a:gd name="T36" fmla="*/ 3 w 6"/>
                <a:gd name="T37" fmla="*/ 5 h 6"/>
                <a:gd name="T38" fmla="*/ 4 w 6"/>
                <a:gd name="T39" fmla="*/ 5 h 6"/>
                <a:gd name="T40" fmla="*/ 5 w 6"/>
                <a:gd name="T41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" h="6">
                  <a:moveTo>
                    <a:pt x="5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4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2"/>
                    <a:pt x="6" y="1"/>
                  </a:cubicBezTo>
                  <a:cubicBezTo>
                    <a:pt x="5" y="1"/>
                    <a:pt x="5" y="1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2"/>
                    <a:pt x="1" y="2"/>
                  </a:cubicBezTo>
                  <a:cubicBezTo>
                    <a:pt x="1" y="2"/>
                    <a:pt x="0" y="3"/>
                    <a:pt x="0" y="3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3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5"/>
                    <a:pt x="2" y="5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5" y="4"/>
                    <a:pt x="5" y="4"/>
                    <a:pt x="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230"/>
            <p:cNvSpPr/>
            <p:nvPr userDrawn="1"/>
          </p:nvSpPr>
          <p:spPr bwMode="auto">
            <a:xfrm>
              <a:off x="795338" y="4714875"/>
              <a:ext cx="20638" cy="22225"/>
            </a:xfrm>
            <a:custGeom>
              <a:avLst/>
              <a:gdLst>
                <a:gd name="T0" fmla="*/ 1 w 3"/>
                <a:gd name="T1" fmla="*/ 3 h 3"/>
                <a:gd name="T2" fmla="*/ 2 w 3"/>
                <a:gd name="T3" fmla="*/ 3 h 3"/>
                <a:gd name="T4" fmla="*/ 1 w 3"/>
                <a:gd name="T5" fmla="*/ 0 h 3"/>
                <a:gd name="T6" fmla="*/ 0 w 3"/>
                <a:gd name="T7" fmla="*/ 1 h 3"/>
                <a:gd name="T8" fmla="*/ 0 w 3"/>
                <a:gd name="T9" fmla="*/ 2 h 3"/>
                <a:gd name="T10" fmla="*/ 1 w 3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231"/>
            <p:cNvSpPr>
              <a:spLocks noEditPoints="1"/>
            </p:cNvSpPr>
            <p:nvPr userDrawn="1"/>
          </p:nvSpPr>
          <p:spPr bwMode="auto">
            <a:xfrm>
              <a:off x="774700" y="4737100"/>
              <a:ext cx="53975" cy="55563"/>
            </a:xfrm>
            <a:custGeom>
              <a:avLst/>
              <a:gdLst>
                <a:gd name="T0" fmla="*/ 7 w 8"/>
                <a:gd name="T1" fmla="*/ 1 h 8"/>
                <a:gd name="T2" fmla="*/ 7 w 8"/>
                <a:gd name="T3" fmla="*/ 0 h 8"/>
                <a:gd name="T4" fmla="*/ 6 w 8"/>
                <a:gd name="T5" fmla="*/ 1 h 8"/>
                <a:gd name="T6" fmla="*/ 6 w 8"/>
                <a:gd name="T7" fmla="*/ 2 h 8"/>
                <a:gd name="T8" fmla="*/ 4 w 8"/>
                <a:gd name="T9" fmla="*/ 3 h 8"/>
                <a:gd name="T10" fmla="*/ 3 w 8"/>
                <a:gd name="T11" fmla="*/ 3 h 8"/>
                <a:gd name="T12" fmla="*/ 3 w 8"/>
                <a:gd name="T13" fmla="*/ 4 h 8"/>
                <a:gd name="T14" fmla="*/ 2 w 8"/>
                <a:gd name="T15" fmla="*/ 4 h 8"/>
                <a:gd name="T16" fmla="*/ 1 w 8"/>
                <a:gd name="T17" fmla="*/ 4 h 8"/>
                <a:gd name="T18" fmla="*/ 1 w 8"/>
                <a:gd name="T19" fmla="*/ 4 h 8"/>
                <a:gd name="T20" fmla="*/ 0 w 8"/>
                <a:gd name="T21" fmla="*/ 5 h 8"/>
                <a:gd name="T22" fmla="*/ 0 w 8"/>
                <a:gd name="T23" fmla="*/ 5 h 8"/>
                <a:gd name="T24" fmla="*/ 0 w 8"/>
                <a:gd name="T25" fmla="*/ 7 h 8"/>
                <a:gd name="T26" fmla="*/ 1 w 8"/>
                <a:gd name="T27" fmla="*/ 8 h 8"/>
                <a:gd name="T28" fmla="*/ 2 w 8"/>
                <a:gd name="T29" fmla="*/ 7 h 8"/>
                <a:gd name="T30" fmla="*/ 3 w 8"/>
                <a:gd name="T31" fmla="*/ 6 h 8"/>
                <a:gd name="T32" fmla="*/ 4 w 8"/>
                <a:gd name="T33" fmla="*/ 5 h 8"/>
                <a:gd name="T34" fmla="*/ 4 w 8"/>
                <a:gd name="T35" fmla="*/ 4 h 8"/>
                <a:gd name="T36" fmla="*/ 5 w 8"/>
                <a:gd name="T37" fmla="*/ 5 h 8"/>
                <a:gd name="T38" fmla="*/ 6 w 8"/>
                <a:gd name="T39" fmla="*/ 6 h 8"/>
                <a:gd name="T40" fmla="*/ 7 w 8"/>
                <a:gd name="T41" fmla="*/ 7 h 8"/>
                <a:gd name="T42" fmla="*/ 8 w 8"/>
                <a:gd name="T43" fmla="*/ 6 h 8"/>
                <a:gd name="T44" fmla="*/ 7 w 8"/>
                <a:gd name="T45" fmla="*/ 4 h 8"/>
                <a:gd name="T46" fmla="*/ 7 w 8"/>
                <a:gd name="T47" fmla="*/ 1 h 8"/>
                <a:gd name="T48" fmla="*/ 6 w 8"/>
                <a:gd name="T49" fmla="*/ 5 h 8"/>
                <a:gd name="T50" fmla="*/ 5 w 8"/>
                <a:gd name="T51" fmla="*/ 4 h 8"/>
                <a:gd name="T52" fmla="*/ 5 w 8"/>
                <a:gd name="T53" fmla="*/ 4 h 8"/>
                <a:gd name="T54" fmla="*/ 6 w 8"/>
                <a:gd name="T55" fmla="*/ 3 h 8"/>
                <a:gd name="T56" fmla="*/ 6 w 8"/>
                <a:gd name="T57" fmla="*/ 4 h 8"/>
                <a:gd name="T58" fmla="*/ 6 w 8"/>
                <a:gd name="T59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" h="8">
                  <a:moveTo>
                    <a:pt x="7" y="1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7"/>
                    <a:pt x="0" y="7"/>
                  </a:cubicBezTo>
                  <a:cubicBezTo>
                    <a:pt x="0" y="7"/>
                    <a:pt x="1" y="8"/>
                    <a:pt x="1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3" y="6"/>
                    <a:pt x="3" y="6"/>
                  </a:cubicBezTo>
                  <a:cubicBezTo>
                    <a:pt x="3" y="6"/>
                    <a:pt x="3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7" y="7"/>
                  </a:cubicBezTo>
                  <a:cubicBezTo>
                    <a:pt x="7" y="7"/>
                    <a:pt x="7" y="6"/>
                    <a:pt x="8" y="6"/>
                  </a:cubicBezTo>
                  <a:cubicBezTo>
                    <a:pt x="8" y="5"/>
                    <a:pt x="8" y="4"/>
                    <a:pt x="7" y="4"/>
                  </a:cubicBezTo>
                  <a:cubicBezTo>
                    <a:pt x="7" y="3"/>
                    <a:pt x="8" y="1"/>
                    <a:pt x="7" y="1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2"/>
                    <a:pt x="6" y="3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232"/>
            <p:cNvSpPr/>
            <p:nvPr userDrawn="1"/>
          </p:nvSpPr>
          <p:spPr bwMode="auto">
            <a:xfrm>
              <a:off x="836613" y="4743450"/>
              <a:ext cx="14288" cy="34925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1 h 5"/>
                <a:gd name="T4" fmla="*/ 0 w 2"/>
                <a:gd name="T5" fmla="*/ 4 h 5"/>
                <a:gd name="T6" fmla="*/ 1 w 2"/>
                <a:gd name="T7" fmla="*/ 5 h 5"/>
                <a:gd name="T8" fmla="*/ 2 w 2"/>
                <a:gd name="T9" fmla="*/ 4 h 5"/>
                <a:gd name="T10" fmla="*/ 2 w 2"/>
                <a:gd name="T11" fmla="*/ 1 h 5"/>
                <a:gd name="T12" fmla="*/ 0 w 2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0" y="5"/>
                    <a:pt x="1" y="5"/>
                  </a:cubicBezTo>
                  <a:cubicBezTo>
                    <a:pt x="1" y="5"/>
                    <a:pt x="1" y="4"/>
                    <a:pt x="2" y="4"/>
                  </a:cubicBezTo>
                  <a:cubicBezTo>
                    <a:pt x="2" y="3"/>
                    <a:pt x="2" y="2"/>
                    <a:pt x="2" y="1"/>
                  </a:cubicBezTo>
                  <a:cubicBezTo>
                    <a:pt x="1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233"/>
            <p:cNvSpPr>
              <a:spLocks noEditPoints="1"/>
            </p:cNvSpPr>
            <p:nvPr userDrawn="1"/>
          </p:nvSpPr>
          <p:spPr bwMode="auto">
            <a:xfrm>
              <a:off x="4686300" y="3575050"/>
              <a:ext cx="2784475" cy="1266825"/>
            </a:xfrm>
            <a:custGeom>
              <a:avLst/>
              <a:gdLst>
                <a:gd name="T0" fmla="*/ 384 w 403"/>
                <a:gd name="T1" fmla="*/ 114 h 181"/>
                <a:gd name="T2" fmla="*/ 315 w 403"/>
                <a:gd name="T3" fmla="*/ 64 h 181"/>
                <a:gd name="T4" fmla="*/ 233 w 403"/>
                <a:gd name="T5" fmla="*/ 25 h 181"/>
                <a:gd name="T6" fmla="*/ 225 w 403"/>
                <a:gd name="T7" fmla="*/ 16 h 181"/>
                <a:gd name="T8" fmla="*/ 201 w 403"/>
                <a:gd name="T9" fmla="*/ 0 h 181"/>
                <a:gd name="T10" fmla="*/ 167 w 403"/>
                <a:gd name="T11" fmla="*/ 17 h 181"/>
                <a:gd name="T12" fmla="*/ 176 w 403"/>
                <a:gd name="T13" fmla="*/ 25 h 181"/>
                <a:gd name="T14" fmla="*/ 62 w 403"/>
                <a:gd name="T15" fmla="*/ 87 h 181"/>
                <a:gd name="T16" fmla="*/ 19 w 403"/>
                <a:gd name="T17" fmla="*/ 115 h 181"/>
                <a:gd name="T18" fmla="*/ 18 w 403"/>
                <a:gd name="T19" fmla="*/ 181 h 181"/>
                <a:gd name="T20" fmla="*/ 225 w 403"/>
                <a:gd name="T21" fmla="*/ 181 h 181"/>
                <a:gd name="T22" fmla="*/ 220 w 403"/>
                <a:gd name="T23" fmla="*/ 5 h 181"/>
                <a:gd name="T24" fmla="*/ 182 w 403"/>
                <a:gd name="T25" fmla="*/ 5 h 181"/>
                <a:gd name="T26" fmla="*/ 182 w 403"/>
                <a:gd name="T27" fmla="*/ 5 h 181"/>
                <a:gd name="T28" fmla="*/ 219 w 403"/>
                <a:gd name="T29" fmla="*/ 18 h 181"/>
                <a:gd name="T30" fmla="*/ 168 w 403"/>
                <a:gd name="T31" fmla="*/ 19 h 181"/>
                <a:gd name="T32" fmla="*/ 187 w 403"/>
                <a:gd name="T33" fmla="*/ 33 h 181"/>
                <a:gd name="T34" fmla="*/ 178 w 403"/>
                <a:gd name="T35" fmla="*/ 25 h 181"/>
                <a:gd name="T36" fmla="*/ 189 w 403"/>
                <a:gd name="T37" fmla="*/ 44 h 181"/>
                <a:gd name="T38" fmla="*/ 197 w 403"/>
                <a:gd name="T39" fmla="*/ 92 h 181"/>
                <a:gd name="T40" fmla="*/ 206 w 403"/>
                <a:gd name="T41" fmla="*/ 75 h 181"/>
                <a:gd name="T42" fmla="*/ 197 w 403"/>
                <a:gd name="T43" fmla="*/ 101 h 181"/>
                <a:gd name="T44" fmla="*/ 197 w 403"/>
                <a:gd name="T45" fmla="*/ 62 h 181"/>
                <a:gd name="T46" fmla="*/ 206 w 403"/>
                <a:gd name="T47" fmla="*/ 114 h 181"/>
                <a:gd name="T48" fmla="*/ 197 w 403"/>
                <a:gd name="T49" fmla="*/ 53 h 181"/>
                <a:gd name="T50" fmla="*/ 206 w 403"/>
                <a:gd name="T51" fmla="*/ 123 h 181"/>
                <a:gd name="T52" fmla="*/ 197 w 403"/>
                <a:gd name="T53" fmla="*/ 49 h 181"/>
                <a:gd name="T54" fmla="*/ 195 w 403"/>
                <a:gd name="T55" fmla="*/ 52 h 181"/>
                <a:gd name="T56" fmla="*/ 195 w 403"/>
                <a:gd name="T57" fmla="*/ 61 h 181"/>
                <a:gd name="T58" fmla="*/ 195 w 403"/>
                <a:gd name="T59" fmla="*/ 83 h 181"/>
                <a:gd name="T60" fmla="*/ 195 w 403"/>
                <a:gd name="T61" fmla="*/ 102 h 181"/>
                <a:gd name="T62" fmla="*/ 195 w 403"/>
                <a:gd name="T63" fmla="*/ 115 h 181"/>
                <a:gd name="T64" fmla="*/ 189 w 403"/>
                <a:gd name="T65" fmla="*/ 140 h 181"/>
                <a:gd name="T66" fmla="*/ 197 w 403"/>
                <a:gd name="T67" fmla="*/ 140 h 181"/>
                <a:gd name="T68" fmla="*/ 208 w 403"/>
                <a:gd name="T69" fmla="*/ 140 h 181"/>
                <a:gd name="T70" fmla="*/ 214 w 403"/>
                <a:gd name="T71" fmla="*/ 33 h 181"/>
                <a:gd name="T72" fmla="*/ 189 w 403"/>
                <a:gd name="T73" fmla="*/ 145 h 181"/>
                <a:gd name="T74" fmla="*/ 216 w 403"/>
                <a:gd name="T75" fmla="*/ 179 h 181"/>
                <a:gd name="T76" fmla="*/ 227 w 403"/>
                <a:gd name="T77" fmla="*/ 179 h 181"/>
                <a:gd name="T78" fmla="*/ 382 w 403"/>
                <a:gd name="T79" fmla="*/ 115 h 181"/>
                <a:gd name="T80" fmla="*/ 227 w 403"/>
                <a:gd name="T81" fmla="*/ 72 h 181"/>
                <a:gd name="T82" fmla="*/ 384 w 403"/>
                <a:gd name="T83" fmla="*/ 113 h 181"/>
                <a:gd name="T84" fmla="*/ 341 w 403"/>
                <a:gd name="T85" fmla="*/ 89 h 181"/>
                <a:gd name="T86" fmla="*/ 315 w 403"/>
                <a:gd name="T87" fmla="*/ 70 h 181"/>
                <a:gd name="T88" fmla="*/ 310 w 403"/>
                <a:gd name="T89" fmla="*/ 67 h 181"/>
                <a:gd name="T90" fmla="*/ 93 w 403"/>
                <a:gd name="T91" fmla="*/ 67 h 181"/>
                <a:gd name="T92" fmla="*/ 65 w 403"/>
                <a:gd name="T93" fmla="*/ 90 h 181"/>
                <a:gd name="T94" fmla="*/ 8 w 403"/>
                <a:gd name="T95" fmla="*/ 107 h 181"/>
                <a:gd name="T96" fmla="*/ 176 w 403"/>
                <a:gd name="T97" fmla="*/ 113 h 181"/>
                <a:gd name="T98" fmla="*/ 21 w 403"/>
                <a:gd name="T99" fmla="*/ 117 h 181"/>
                <a:gd name="T100" fmla="*/ 176 w 403"/>
                <a:gd name="T101" fmla="*/ 179 h 181"/>
                <a:gd name="T102" fmla="*/ 214 w 403"/>
                <a:gd name="T103" fmla="*/ 147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03" h="181">
                  <a:moveTo>
                    <a:pt x="384" y="179"/>
                  </a:moveTo>
                  <a:cubicBezTo>
                    <a:pt x="384" y="179"/>
                    <a:pt x="384" y="179"/>
                    <a:pt x="384" y="179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5"/>
                  </a:cubicBezTo>
                  <a:cubicBezTo>
                    <a:pt x="384" y="115"/>
                    <a:pt x="384" y="115"/>
                    <a:pt x="384" y="114"/>
                  </a:cubicBezTo>
                  <a:cubicBezTo>
                    <a:pt x="403" y="105"/>
                    <a:pt x="403" y="105"/>
                    <a:pt x="403" y="105"/>
                  </a:cubicBezTo>
                  <a:cubicBezTo>
                    <a:pt x="403" y="104"/>
                    <a:pt x="403" y="104"/>
                    <a:pt x="403" y="104"/>
                  </a:cubicBezTo>
                  <a:cubicBezTo>
                    <a:pt x="403" y="103"/>
                    <a:pt x="403" y="103"/>
                    <a:pt x="403" y="103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5" y="63"/>
                    <a:pt x="315" y="63"/>
                    <a:pt x="314" y="63"/>
                  </a:cubicBezTo>
                  <a:cubicBezTo>
                    <a:pt x="310" y="65"/>
                    <a:pt x="310" y="65"/>
                    <a:pt x="310" y="65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7" y="25"/>
                    <a:pt x="227" y="25"/>
                    <a:pt x="227" y="25"/>
                  </a:cubicBezTo>
                  <a:cubicBezTo>
                    <a:pt x="233" y="25"/>
                    <a:pt x="233" y="25"/>
                    <a:pt x="233" y="25"/>
                  </a:cubicBezTo>
                  <a:cubicBezTo>
                    <a:pt x="233" y="25"/>
                    <a:pt x="234" y="25"/>
                    <a:pt x="234" y="24"/>
                  </a:cubicBez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6"/>
                  </a:cubicBezTo>
                  <a:cubicBezTo>
                    <a:pt x="237" y="16"/>
                    <a:pt x="237" y="16"/>
                    <a:pt x="236" y="16"/>
                  </a:cubicBezTo>
                  <a:cubicBezTo>
                    <a:pt x="225" y="16"/>
                    <a:pt x="225" y="16"/>
                    <a:pt x="225" y="16"/>
                  </a:cubicBezTo>
                  <a:cubicBezTo>
                    <a:pt x="222" y="4"/>
                    <a:pt x="222" y="4"/>
                    <a:pt x="222" y="4"/>
                  </a:cubicBezTo>
                  <a:cubicBezTo>
                    <a:pt x="222" y="4"/>
                    <a:pt x="222" y="3"/>
                    <a:pt x="221" y="3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202" y="0"/>
                    <a:pt x="202" y="0"/>
                    <a:pt x="201" y="0"/>
                  </a:cubicBezTo>
                  <a:cubicBezTo>
                    <a:pt x="198" y="3"/>
                    <a:pt x="198" y="3"/>
                    <a:pt x="198" y="3"/>
                  </a:cubicBezTo>
                  <a:cubicBezTo>
                    <a:pt x="181" y="3"/>
                    <a:pt x="181" y="3"/>
                    <a:pt x="181" y="3"/>
                  </a:cubicBezTo>
                  <a:cubicBezTo>
                    <a:pt x="181" y="3"/>
                    <a:pt x="180" y="4"/>
                    <a:pt x="180" y="4"/>
                  </a:cubicBezTo>
                  <a:cubicBezTo>
                    <a:pt x="178" y="17"/>
                    <a:pt x="178" y="17"/>
                    <a:pt x="178" y="17"/>
                  </a:cubicBezTo>
                  <a:cubicBezTo>
                    <a:pt x="167" y="17"/>
                    <a:pt x="167" y="17"/>
                    <a:pt x="167" y="17"/>
                  </a:cubicBezTo>
                  <a:cubicBezTo>
                    <a:pt x="166" y="17"/>
                    <a:pt x="166" y="17"/>
                    <a:pt x="166" y="17"/>
                  </a:cubicBezTo>
                  <a:cubicBezTo>
                    <a:pt x="165" y="17"/>
                    <a:pt x="165" y="18"/>
                    <a:pt x="166" y="18"/>
                  </a:cubicBezTo>
                  <a:cubicBezTo>
                    <a:pt x="169" y="25"/>
                    <a:pt x="169" y="25"/>
                    <a:pt x="169" y="25"/>
                  </a:cubicBezTo>
                  <a:cubicBezTo>
                    <a:pt x="169" y="25"/>
                    <a:pt x="170" y="25"/>
                    <a:pt x="170" y="25"/>
                  </a:cubicBezTo>
                  <a:cubicBezTo>
                    <a:pt x="176" y="25"/>
                    <a:pt x="176" y="25"/>
                    <a:pt x="176" y="2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93" y="65"/>
                    <a:pt x="93" y="65"/>
                    <a:pt x="93" y="65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8" y="63"/>
                    <a:pt x="88" y="63"/>
                    <a:pt x="88" y="64"/>
                  </a:cubicBezTo>
                  <a:cubicBezTo>
                    <a:pt x="62" y="87"/>
                    <a:pt x="62" y="87"/>
                    <a:pt x="62" y="87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3"/>
                    <a:pt x="0" y="103"/>
                    <a:pt x="0" y="104"/>
                  </a:cubicBezTo>
                  <a:cubicBezTo>
                    <a:pt x="0" y="104"/>
                    <a:pt x="0" y="104"/>
                    <a:pt x="0" y="105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15"/>
                    <a:pt x="19" y="115"/>
                    <a:pt x="19" y="115"/>
                  </a:cubicBezTo>
                  <a:cubicBezTo>
                    <a:pt x="19" y="179"/>
                    <a:pt x="19" y="179"/>
                    <a:pt x="19" y="179"/>
                  </a:cubicBezTo>
                  <a:cubicBezTo>
                    <a:pt x="18" y="179"/>
                    <a:pt x="18" y="179"/>
                    <a:pt x="18" y="179"/>
                  </a:cubicBezTo>
                  <a:cubicBezTo>
                    <a:pt x="18" y="179"/>
                    <a:pt x="17" y="179"/>
                    <a:pt x="17" y="180"/>
                  </a:cubicBezTo>
                  <a:cubicBezTo>
                    <a:pt x="17" y="181"/>
                    <a:pt x="18" y="181"/>
                    <a:pt x="18" y="181"/>
                  </a:cubicBezTo>
                  <a:cubicBezTo>
                    <a:pt x="178" y="181"/>
                    <a:pt x="178" y="181"/>
                    <a:pt x="178" y="181"/>
                  </a:cubicBezTo>
                  <a:cubicBezTo>
                    <a:pt x="179" y="181"/>
                    <a:pt x="179" y="181"/>
                    <a:pt x="179" y="181"/>
                  </a:cubicBezTo>
                  <a:cubicBezTo>
                    <a:pt x="188" y="181"/>
                    <a:pt x="188" y="181"/>
                    <a:pt x="188" y="181"/>
                  </a:cubicBezTo>
                  <a:cubicBezTo>
                    <a:pt x="215" y="181"/>
                    <a:pt x="215" y="181"/>
                    <a:pt x="21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225" y="181"/>
                    <a:pt x="225" y="181"/>
                    <a:pt x="225" y="181"/>
                  </a:cubicBezTo>
                  <a:cubicBezTo>
                    <a:pt x="384" y="181"/>
                    <a:pt x="384" y="181"/>
                    <a:pt x="384" y="181"/>
                  </a:cubicBezTo>
                  <a:cubicBezTo>
                    <a:pt x="384" y="181"/>
                    <a:pt x="385" y="181"/>
                    <a:pt x="385" y="180"/>
                  </a:cubicBezTo>
                  <a:cubicBezTo>
                    <a:pt x="385" y="179"/>
                    <a:pt x="384" y="179"/>
                    <a:pt x="384" y="179"/>
                  </a:cubicBezTo>
                  <a:close/>
                  <a:moveTo>
                    <a:pt x="220" y="5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0" y="16"/>
                    <a:pt x="220" y="16"/>
                    <a:pt x="220" y="16"/>
                  </a:cubicBezTo>
                  <a:cubicBezTo>
                    <a:pt x="208" y="5"/>
                    <a:pt x="208" y="5"/>
                    <a:pt x="208" y="5"/>
                  </a:cubicBezTo>
                  <a:lnTo>
                    <a:pt x="220" y="5"/>
                  </a:lnTo>
                  <a:close/>
                  <a:moveTo>
                    <a:pt x="182" y="5"/>
                  </a:moveTo>
                  <a:cubicBezTo>
                    <a:pt x="196" y="5"/>
                    <a:pt x="196" y="5"/>
                    <a:pt x="196" y="5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5" y="16"/>
                    <a:pt x="185" y="16"/>
                    <a:pt x="185" y="16"/>
                  </a:cubicBezTo>
                  <a:cubicBezTo>
                    <a:pt x="180" y="16"/>
                    <a:pt x="180" y="16"/>
                    <a:pt x="180" y="16"/>
                  </a:cubicBezTo>
                  <a:lnTo>
                    <a:pt x="182" y="5"/>
                  </a:lnTo>
                  <a:close/>
                  <a:moveTo>
                    <a:pt x="168" y="19"/>
                  </a:moveTo>
                  <a:cubicBezTo>
                    <a:pt x="185" y="19"/>
                    <a:pt x="185" y="19"/>
                    <a:pt x="185" y="19"/>
                  </a:cubicBezTo>
                  <a:cubicBezTo>
                    <a:pt x="185" y="19"/>
                    <a:pt x="185" y="19"/>
                    <a:pt x="185" y="18"/>
                  </a:cubicBezTo>
                  <a:cubicBezTo>
                    <a:pt x="202" y="2"/>
                    <a:pt x="202" y="2"/>
                    <a:pt x="202" y="2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19" y="18"/>
                    <a:pt x="219" y="18"/>
                    <a:pt x="219" y="18"/>
                  </a:cubicBezTo>
                  <a:cubicBezTo>
                    <a:pt x="235" y="18"/>
                    <a:pt x="235" y="18"/>
                    <a:pt x="235" y="18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170" y="23"/>
                    <a:pt x="170" y="23"/>
                    <a:pt x="170" y="23"/>
                  </a:cubicBezTo>
                  <a:lnTo>
                    <a:pt x="168" y="19"/>
                  </a:lnTo>
                  <a:close/>
                  <a:moveTo>
                    <a:pt x="179" y="179"/>
                  </a:moveTo>
                  <a:cubicBezTo>
                    <a:pt x="179" y="179"/>
                    <a:pt x="179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33"/>
                    <a:pt x="178" y="33"/>
                    <a:pt x="178" y="33"/>
                  </a:cubicBezTo>
                  <a:cubicBezTo>
                    <a:pt x="187" y="33"/>
                    <a:pt x="187" y="33"/>
                    <a:pt x="187" y="33"/>
                  </a:cubicBezTo>
                  <a:cubicBezTo>
                    <a:pt x="187" y="179"/>
                    <a:pt x="187" y="179"/>
                    <a:pt x="187" y="179"/>
                  </a:cubicBezTo>
                  <a:lnTo>
                    <a:pt x="179" y="179"/>
                  </a:lnTo>
                  <a:close/>
                  <a:moveTo>
                    <a:pt x="225" y="31"/>
                  </a:moveTo>
                  <a:cubicBezTo>
                    <a:pt x="178" y="31"/>
                    <a:pt x="178" y="31"/>
                    <a:pt x="178" y="31"/>
                  </a:cubicBezTo>
                  <a:cubicBezTo>
                    <a:pt x="178" y="25"/>
                    <a:pt x="178" y="25"/>
                    <a:pt x="178" y="25"/>
                  </a:cubicBezTo>
                  <a:cubicBezTo>
                    <a:pt x="225" y="25"/>
                    <a:pt x="225" y="25"/>
                    <a:pt x="225" y="25"/>
                  </a:cubicBezTo>
                  <a:lnTo>
                    <a:pt x="225" y="31"/>
                  </a:lnTo>
                  <a:close/>
                  <a:moveTo>
                    <a:pt x="214" y="47"/>
                  </a:moveTo>
                  <a:cubicBezTo>
                    <a:pt x="189" y="47"/>
                    <a:pt x="189" y="47"/>
                    <a:pt x="189" y="47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214" y="44"/>
                    <a:pt x="214" y="44"/>
                    <a:pt x="214" y="44"/>
                  </a:cubicBezTo>
                  <a:lnTo>
                    <a:pt x="214" y="47"/>
                  </a:lnTo>
                  <a:close/>
                  <a:moveTo>
                    <a:pt x="206" y="84"/>
                  </a:moveTo>
                  <a:cubicBezTo>
                    <a:pt x="206" y="92"/>
                    <a:pt x="206" y="92"/>
                    <a:pt x="206" y="92"/>
                  </a:cubicBezTo>
                  <a:cubicBezTo>
                    <a:pt x="197" y="92"/>
                    <a:pt x="197" y="92"/>
                    <a:pt x="197" y="92"/>
                  </a:cubicBezTo>
                  <a:cubicBezTo>
                    <a:pt x="197" y="84"/>
                    <a:pt x="197" y="84"/>
                    <a:pt x="197" y="84"/>
                  </a:cubicBezTo>
                  <a:lnTo>
                    <a:pt x="206" y="84"/>
                  </a:lnTo>
                  <a:close/>
                  <a:moveTo>
                    <a:pt x="197" y="82"/>
                  </a:moveTo>
                  <a:cubicBezTo>
                    <a:pt x="197" y="75"/>
                    <a:pt x="197" y="75"/>
                    <a:pt x="19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82"/>
                    <a:pt x="206" y="82"/>
                    <a:pt x="206" y="82"/>
                  </a:cubicBezTo>
                  <a:lnTo>
                    <a:pt x="197" y="82"/>
                  </a:lnTo>
                  <a:close/>
                  <a:moveTo>
                    <a:pt x="206" y="94"/>
                  </a:moveTo>
                  <a:cubicBezTo>
                    <a:pt x="206" y="101"/>
                    <a:pt x="206" y="101"/>
                    <a:pt x="206" y="101"/>
                  </a:cubicBezTo>
                  <a:cubicBezTo>
                    <a:pt x="197" y="101"/>
                    <a:pt x="197" y="101"/>
                    <a:pt x="197" y="101"/>
                  </a:cubicBezTo>
                  <a:cubicBezTo>
                    <a:pt x="197" y="94"/>
                    <a:pt x="197" y="94"/>
                    <a:pt x="197" y="94"/>
                  </a:cubicBezTo>
                  <a:lnTo>
                    <a:pt x="206" y="94"/>
                  </a:lnTo>
                  <a:close/>
                  <a:moveTo>
                    <a:pt x="206" y="73"/>
                  </a:moveTo>
                  <a:cubicBezTo>
                    <a:pt x="197" y="73"/>
                    <a:pt x="197" y="73"/>
                    <a:pt x="197" y="73"/>
                  </a:cubicBezTo>
                  <a:cubicBezTo>
                    <a:pt x="197" y="62"/>
                    <a:pt x="197" y="62"/>
                    <a:pt x="197" y="62"/>
                  </a:cubicBezTo>
                  <a:cubicBezTo>
                    <a:pt x="206" y="62"/>
                    <a:pt x="206" y="62"/>
                    <a:pt x="206" y="62"/>
                  </a:cubicBezTo>
                  <a:lnTo>
                    <a:pt x="206" y="73"/>
                  </a:lnTo>
                  <a:close/>
                  <a:moveTo>
                    <a:pt x="197" y="103"/>
                  </a:moveTo>
                  <a:cubicBezTo>
                    <a:pt x="206" y="103"/>
                    <a:pt x="206" y="103"/>
                    <a:pt x="206" y="103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197" y="114"/>
                    <a:pt x="197" y="114"/>
                    <a:pt x="197" y="114"/>
                  </a:cubicBezTo>
                  <a:lnTo>
                    <a:pt x="197" y="103"/>
                  </a:lnTo>
                  <a:close/>
                  <a:moveTo>
                    <a:pt x="206" y="60"/>
                  </a:moveTo>
                  <a:cubicBezTo>
                    <a:pt x="197" y="60"/>
                    <a:pt x="197" y="60"/>
                    <a:pt x="197" y="60"/>
                  </a:cubicBezTo>
                  <a:cubicBezTo>
                    <a:pt x="197" y="53"/>
                    <a:pt x="197" y="53"/>
                    <a:pt x="197" y="53"/>
                  </a:cubicBezTo>
                  <a:cubicBezTo>
                    <a:pt x="206" y="53"/>
                    <a:pt x="206" y="53"/>
                    <a:pt x="206" y="53"/>
                  </a:cubicBezTo>
                  <a:lnTo>
                    <a:pt x="206" y="60"/>
                  </a:lnTo>
                  <a:close/>
                  <a:moveTo>
                    <a:pt x="197" y="116"/>
                  </a:moveTo>
                  <a:cubicBezTo>
                    <a:pt x="206" y="116"/>
                    <a:pt x="206" y="116"/>
                    <a:pt x="206" y="116"/>
                  </a:cubicBezTo>
                  <a:cubicBezTo>
                    <a:pt x="206" y="123"/>
                    <a:pt x="206" y="123"/>
                    <a:pt x="206" y="123"/>
                  </a:cubicBezTo>
                  <a:cubicBezTo>
                    <a:pt x="197" y="123"/>
                    <a:pt x="197" y="123"/>
                    <a:pt x="197" y="123"/>
                  </a:cubicBezTo>
                  <a:lnTo>
                    <a:pt x="197" y="116"/>
                  </a:lnTo>
                  <a:close/>
                  <a:moveTo>
                    <a:pt x="206" y="51"/>
                  </a:moveTo>
                  <a:cubicBezTo>
                    <a:pt x="197" y="51"/>
                    <a:pt x="197" y="51"/>
                    <a:pt x="197" y="51"/>
                  </a:cubicBezTo>
                  <a:cubicBezTo>
                    <a:pt x="197" y="49"/>
                    <a:pt x="197" y="49"/>
                    <a:pt x="197" y="49"/>
                  </a:cubicBezTo>
                  <a:cubicBezTo>
                    <a:pt x="206" y="49"/>
                    <a:pt x="206" y="49"/>
                    <a:pt x="206" y="49"/>
                  </a:cubicBezTo>
                  <a:lnTo>
                    <a:pt x="206" y="51"/>
                  </a:lnTo>
                  <a:close/>
                  <a:moveTo>
                    <a:pt x="189" y="49"/>
                  </a:moveTo>
                  <a:cubicBezTo>
                    <a:pt x="195" y="49"/>
                    <a:pt x="195" y="49"/>
                    <a:pt x="195" y="49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52"/>
                    <a:pt x="195" y="52"/>
                    <a:pt x="195" y="5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83"/>
                    <a:pt x="195" y="83"/>
                    <a:pt x="195" y="8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3"/>
                    <a:pt x="195" y="93"/>
                    <a:pt x="195" y="93"/>
                  </a:cubicBezTo>
                  <a:cubicBezTo>
                    <a:pt x="195" y="94"/>
                    <a:pt x="195" y="94"/>
                    <a:pt x="195" y="94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3"/>
                    <a:pt x="195" y="103"/>
                    <a:pt x="195" y="103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24"/>
                    <a:pt x="195" y="124"/>
                    <a:pt x="195" y="124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89" y="140"/>
                    <a:pt x="189" y="140"/>
                    <a:pt x="189" y="140"/>
                  </a:cubicBezTo>
                  <a:lnTo>
                    <a:pt x="189" y="49"/>
                  </a:lnTo>
                  <a:close/>
                  <a:moveTo>
                    <a:pt x="197" y="125"/>
                  </a:moveTo>
                  <a:cubicBezTo>
                    <a:pt x="206" y="125"/>
                    <a:pt x="206" y="125"/>
                    <a:pt x="206" y="125"/>
                  </a:cubicBezTo>
                  <a:cubicBezTo>
                    <a:pt x="206" y="140"/>
                    <a:pt x="206" y="140"/>
                    <a:pt x="206" y="140"/>
                  </a:cubicBezTo>
                  <a:cubicBezTo>
                    <a:pt x="197" y="140"/>
                    <a:pt x="197" y="140"/>
                    <a:pt x="197" y="140"/>
                  </a:cubicBezTo>
                  <a:lnTo>
                    <a:pt x="197" y="125"/>
                  </a:lnTo>
                  <a:close/>
                  <a:moveTo>
                    <a:pt x="208" y="49"/>
                  </a:moveTo>
                  <a:cubicBezTo>
                    <a:pt x="214" y="49"/>
                    <a:pt x="214" y="49"/>
                    <a:pt x="214" y="49"/>
                  </a:cubicBezTo>
                  <a:cubicBezTo>
                    <a:pt x="214" y="140"/>
                    <a:pt x="214" y="140"/>
                    <a:pt x="214" y="140"/>
                  </a:cubicBezTo>
                  <a:cubicBezTo>
                    <a:pt x="208" y="140"/>
                    <a:pt x="208" y="140"/>
                    <a:pt x="208" y="140"/>
                  </a:cubicBezTo>
                  <a:lnTo>
                    <a:pt x="208" y="49"/>
                  </a:lnTo>
                  <a:close/>
                  <a:moveTo>
                    <a:pt x="214" y="42"/>
                  </a:moveTo>
                  <a:cubicBezTo>
                    <a:pt x="189" y="42"/>
                    <a:pt x="189" y="42"/>
                    <a:pt x="189" y="42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214" y="33"/>
                    <a:pt x="214" y="33"/>
                    <a:pt x="214" y="33"/>
                  </a:cubicBezTo>
                  <a:lnTo>
                    <a:pt x="214" y="42"/>
                  </a:lnTo>
                  <a:close/>
                  <a:moveTo>
                    <a:pt x="189" y="142"/>
                  </a:moveTo>
                  <a:cubicBezTo>
                    <a:pt x="214" y="142"/>
                    <a:pt x="214" y="142"/>
                    <a:pt x="214" y="142"/>
                  </a:cubicBezTo>
                  <a:cubicBezTo>
                    <a:pt x="214" y="145"/>
                    <a:pt x="214" y="145"/>
                    <a:pt x="214" y="145"/>
                  </a:cubicBezTo>
                  <a:cubicBezTo>
                    <a:pt x="189" y="145"/>
                    <a:pt x="189" y="145"/>
                    <a:pt x="189" y="145"/>
                  </a:cubicBezTo>
                  <a:lnTo>
                    <a:pt x="189" y="142"/>
                  </a:lnTo>
                  <a:close/>
                  <a:moveTo>
                    <a:pt x="216" y="33"/>
                  </a:moveTo>
                  <a:cubicBezTo>
                    <a:pt x="225" y="33"/>
                    <a:pt x="225" y="33"/>
                    <a:pt x="225" y="33"/>
                  </a:cubicBezTo>
                  <a:cubicBezTo>
                    <a:pt x="225" y="179"/>
                    <a:pt x="225" y="179"/>
                    <a:pt x="225" y="179"/>
                  </a:cubicBezTo>
                  <a:cubicBezTo>
                    <a:pt x="216" y="179"/>
                    <a:pt x="216" y="179"/>
                    <a:pt x="216" y="179"/>
                  </a:cubicBezTo>
                  <a:lnTo>
                    <a:pt x="216" y="33"/>
                  </a:lnTo>
                  <a:close/>
                  <a:moveTo>
                    <a:pt x="227" y="119"/>
                  </a:moveTo>
                  <a:cubicBezTo>
                    <a:pt x="382" y="119"/>
                    <a:pt x="382" y="119"/>
                    <a:pt x="382" y="119"/>
                  </a:cubicBezTo>
                  <a:cubicBezTo>
                    <a:pt x="382" y="179"/>
                    <a:pt x="382" y="179"/>
                    <a:pt x="382" y="179"/>
                  </a:cubicBezTo>
                  <a:cubicBezTo>
                    <a:pt x="227" y="179"/>
                    <a:pt x="227" y="179"/>
                    <a:pt x="227" y="179"/>
                  </a:cubicBezTo>
                  <a:lnTo>
                    <a:pt x="227" y="119"/>
                  </a:lnTo>
                  <a:close/>
                  <a:moveTo>
                    <a:pt x="382" y="117"/>
                  </a:moveTo>
                  <a:cubicBezTo>
                    <a:pt x="227" y="117"/>
                    <a:pt x="227" y="117"/>
                    <a:pt x="227" y="117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382" y="115"/>
                    <a:pt x="382" y="115"/>
                    <a:pt x="382" y="115"/>
                  </a:cubicBezTo>
                  <a:lnTo>
                    <a:pt x="382" y="117"/>
                  </a:lnTo>
                  <a:close/>
                  <a:moveTo>
                    <a:pt x="384" y="113"/>
                  </a:moveTo>
                  <a:cubicBezTo>
                    <a:pt x="227" y="113"/>
                    <a:pt x="227" y="113"/>
                    <a:pt x="227" y="113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227" y="72"/>
                    <a:pt x="227" y="72"/>
                    <a:pt x="227" y="72"/>
                  </a:cubicBezTo>
                  <a:cubicBezTo>
                    <a:pt x="314" y="72"/>
                    <a:pt x="314" y="72"/>
                    <a:pt x="314" y="72"/>
                  </a:cubicBezTo>
                  <a:cubicBezTo>
                    <a:pt x="336" y="92"/>
                    <a:pt x="336" y="92"/>
                    <a:pt x="336" y="92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94" y="107"/>
                    <a:pt x="394" y="107"/>
                    <a:pt x="394" y="107"/>
                  </a:cubicBezTo>
                  <a:lnTo>
                    <a:pt x="384" y="113"/>
                  </a:lnTo>
                  <a:close/>
                  <a:moveTo>
                    <a:pt x="310" y="67"/>
                  </a:moveTo>
                  <a:cubicBezTo>
                    <a:pt x="310" y="67"/>
                    <a:pt x="310" y="67"/>
                    <a:pt x="310" y="67"/>
                  </a:cubicBezTo>
                  <a:cubicBezTo>
                    <a:pt x="314" y="66"/>
                    <a:pt x="314" y="66"/>
                    <a:pt x="314" y="66"/>
                  </a:cubicBezTo>
                  <a:cubicBezTo>
                    <a:pt x="340" y="89"/>
                    <a:pt x="340" y="89"/>
                    <a:pt x="340" y="89"/>
                  </a:cubicBezTo>
                  <a:cubicBezTo>
                    <a:pt x="340" y="89"/>
                    <a:pt x="340" y="89"/>
                    <a:pt x="341" y="89"/>
                  </a:cubicBezTo>
                  <a:cubicBezTo>
                    <a:pt x="400" y="104"/>
                    <a:pt x="400" y="104"/>
                    <a:pt x="400" y="104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38" y="90"/>
                    <a:pt x="338" y="90"/>
                    <a:pt x="338" y="90"/>
                  </a:cubicBezTo>
                  <a:cubicBezTo>
                    <a:pt x="315" y="70"/>
                    <a:pt x="315" y="70"/>
                    <a:pt x="315" y="70"/>
                  </a:cubicBezTo>
                  <a:cubicBezTo>
                    <a:pt x="315" y="70"/>
                    <a:pt x="315" y="70"/>
                    <a:pt x="314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70"/>
                    <a:pt x="227" y="70"/>
                    <a:pt x="227" y="70"/>
                  </a:cubicBezTo>
                  <a:cubicBezTo>
                    <a:pt x="227" y="67"/>
                    <a:pt x="227" y="67"/>
                    <a:pt x="227" y="67"/>
                  </a:cubicBezTo>
                  <a:lnTo>
                    <a:pt x="310" y="67"/>
                  </a:lnTo>
                  <a:close/>
                  <a:moveTo>
                    <a:pt x="62" y="89"/>
                  </a:moveTo>
                  <a:cubicBezTo>
                    <a:pt x="63" y="89"/>
                    <a:pt x="63" y="89"/>
                    <a:pt x="63" y="89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176" y="67"/>
                    <a:pt x="176" y="67"/>
                    <a:pt x="176" y="67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6" y="105"/>
                    <a:pt x="6" y="105"/>
                    <a:pt x="6" y="105"/>
                  </a:cubicBezTo>
                  <a:cubicBezTo>
                    <a:pt x="3" y="104"/>
                    <a:pt x="3" y="104"/>
                    <a:pt x="3" y="104"/>
                  </a:cubicBezTo>
                  <a:lnTo>
                    <a:pt x="62" y="89"/>
                  </a:lnTo>
                  <a:close/>
                  <a:moveTo>
                    <a:pt x="8" y="107"/>
                  </a:moveTo>
                  <a:cubicBezTo>
                    <a:pt x="66" y="92"/>
                    <a:pt x="66" y="92"/>
                    <a:pt x="66" y="92"/>
                  </a:cubicBezTo>
                  <a:cubicBezTo>
                    <a:pt x="66" y="92"/>
                    <a:pt x="66" y="92"/>
                    <a:pt x="66" y="9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9" y="113"/>
                    <a:pt x="19" y="113"/>
                    <a:pt x="19" y="113"/>
                  </a:cubicBezTo>
                  <a:lnTo>
                    <a:pt x="8" y="107"/>
                  </a:lnTo>
                  <a:close/>
                  <a:moveTo>
                    <a:pt x="176" y="115"/>
                  </a:moveTo>
                  <a:cubicBezTo>
                    <a:pt x="176" y="117"/>
                    <a:pt x="176" y="117"/>
                    <a:pt x="176" y="117"/>
                  </a:cubicBezTo>
                  <a:cubicBezTo>
                    <a:pt x="21" y="117"/>
                    <a:pt x="21" y="117"/>
                    <a:pt x="21" y="117"/>
                  </a:cubicBezTo>
                  <a:cubicBezTo>
                    <a:pt x="21" y="115"/>
                    <a:pt x="21" y="115"/>
                    <a:pt x="21" y="115"/>
                  </a:cubicBezTo>
                  <a:lnTo>
                    <a:pt x="176" y="115"/>
                  </a:lnTo>
                  <a:close/>
                  <a:moveTo>
                    <a:pt x="21" y="119"/>
                  </a:moveTo>
                  <a:cubicBezTo>
                    <a:pt x="176" y="119"/>
                    <a:pt x="176" y="119"/>
                    <a:pt x="176" y="119"/>
                  </a:cubicBezTo>
                  <a:cubicBezTo>
                    <a:pt x="176" y="179"/>
                    <a:pt x="176" y="179"/>
                    <a:pt x="176" y="179"/>
                  </a:cubicBezTo>
                  <a:cubicBezTo>
                    <a:pt x="21" y="179"/>
                    <a:pt x="21" y="179"/>
                    <a:pt x="21" y="179"/>
                  </a:cubicBezTo>
                  <a:lnTo>
                    <a:pt x="21" y="119"/>
                  </a:lnTo>
                  <a:close/>
                  <a:moveTo>
                    <a:pt x="189" y="179"/>
                  </a:moveTo>
                  <a:cubicBezTo>
                    <a:pt x="189" y="147"/>
                    <a:pt x="189" y="147"/>
                    <a:pt x="189" y="147"/>
                  </a:cubicBezTo>
                  <a:cubicBezTo>
                    <a:pt x="214" y="147"/>
                    <a:pt x="214" y="147"/>
                    <a:pt x="214" y="147"/>
                  </a:cubicBezTo>
                  <a:cubicBezTo>
                    <a:pt x="214" y="179"/>
                    <a:pt x="214" y="179"/>
                    <a:pt x="214" y="179"/>
                  </a:cubicBezTo>
                  <a:lnTo>
                    <a:pt x="189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234"/>
            <p:cNvSpPr/>
            <p:nvPr userDrawn="1"/>
          </p:nvSpPr>
          <p:spPr bwMode="auto">
            <a:xfrm>
              <a:off x="6034088" y="3622675"/>
              <a:ext cx="96838" cy="92075"/>
            </a:xfrm>
            <a:custGeom>
              <a:avLst/>
              <a:gdLst>
                <a:gd name="T0" fmla="*/ 39 w 61"/>
                <a:gd name="T1" fmla="*/ 22 h 58"/>
                <a:gd name="T2" fmla="*/ 30 w 61"/>
                <a:gd name="T3" fmla="*/ 0 h 58"/>
                <a:gd name="T4" fmla="*/ 22 w 61"/>
                <a:gd name="T5" fmla="*/ 22 h 58"/>
                <a:gd name="T6" fmla="*/ 0 w 61"/>
                <a:gd name="T7" fmla="*/ 22 h 58"/>
                <a:gd name="T8" fmla="*/ 17 w 61"/>
                <a:gd name="T9" fmla="*/ 36 h 58"/>
                <a:gd name="T10" fmla="*/ 13 w 61"/>
                <a:gd name="T11" fmla="*/ 58 h 58"/>
                <a:gd name="T12" fmla="*/ 30 w 61"/>
                <a:gd name="T13" fmla="*/ 44 h 58"/>
                <a:gd name="T14" fmla="*/ 48 w 61"/>
                <a:gd name="T15" fmla="*/ 58 h 58"/>
                <a:gd name="T16" fmla="*/ 43 w 61"/>
                <a:gd name="T17" fmla="*/ 36 h 58"/>
                <a:gd name="T18" fmla="*/ 61 w 61"/>
                <a:gd name="T19" fmla="*/ 22 h 58"/>
                <a:gd name="T20" fmla="*/ 39 w 61"/>
                <a:gd name="T21" fmla="*/ 2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58">
                  <a:moveTo>
                    <a:pt x="39" y="22"/>
                  </a:moveTo>
                  <a:lnTo>
                    <a:pt x="30" y="0"/>
                  </a:lnTo>
                  <a:lnTo>
                    <a:pt x="22" y="22"/>
                  </a:lnTo>
                  <a:lnTo>
                    <a:pt x="0" y="22"/>
                  </a:lnTo>
                  <a:lnTo>
                    <a:pt x="17" y="36"/>
                  </a:lnTo>
                  <a:lnTo>
                    <a:pt x="13" y="58"/>
                  </a:lnTo>
                  <a:lnTo>
                    <a:pt x="30" y="44"/>
                  </a:lnTo>
                  <a:lnTo>
                    <a:pt x="48" y="58"/>
                  </a:lnTo>
                  <a:lnTo>
                    <a:pt x="43" y="36"/>
                  </a:lnTo>
                  <a:lnTo>
                    <a:pt x="61" y="22"/>
                  </a:lnTo>
                  <a:lnTo>
                    <a:pt x="39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235"/>
            <p:cNvSpPr/>
            <p:nvPr userDrawn="1"/>
          </p:nvSpPr>
          <p:spPr bwMode="auto">
            <a:xfrm>
              <a:off x="6034088" y="4630738"/>
              <a:ext cx="14288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36"/>
            <p:cNvSpPr/>
            <p:nvPr userDrawn="1"/>
          </p:nvSpPr>
          <p:spPr bwMode="auto">
            <a:xfrm>
              <a:off x="6110288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37"/>
            <p:cNvSpPr/>
            <p:nvPr userDrawn="1"/>
          </p:nvSpPr>
          <p:spPr bwMode="auto">
            <a:xfrm>
              <a:off x="6069013" y="4630738"/>
              <a:ext cx="12700" cy="176213"/>
            </a:xfrm>
            <a:custGeom>
              <a:avLst/>
              <a:gdLst>
                <a:gd name="T0" fmla="*/ 1 w 2"/>
                <a:gd name="T1" fmla="*/ 0 h 25"/>
                <a:gd name="T2" fmla="*/ 0 w 2"/>
                <a:gd name="T3" fmla="*/ 1 h 25"/>
                <a:gd name="T4" fmla="*/ 0 w 2"/>
                <a:gd name="T5" fmla="*/ 24 h 25"/>
                <a:gd name="T6" fmla="*/ 1 w 2"/>
                <a:gd name="T7" fmla="*/ 25 h 25"/>
                <a:gd name="T8" fmla="*/ 2 w 2"/>
                <a:gd name="T9" fmla="*/ 24 h 25"/>
                <a:gd name="T10" fmla="*/ 2 w 2"/>
                <a:gd name="T11" fmla="*/ 1 h 25"/>
                <a:gd name="T12" fmla="*/ 1 w 2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5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5"/>
                    <a:pt x="1" y="25"/>
                    <a:pt x="1" y="25"/>
                  </a:cubicBezTo>
                  <a:cubicBezTo>
                    <a:pt x="2" y="25"/>
                    <a:pt x="2" y="25"/>
                    <a:pt x="2" y="24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38"/>
            <p:cNvSpPr/>
            <p:nvPr userDrawn="1"/>
          </p:nvSpPr>
          <p:spPr bwMode="auto">
            <a:xfrm>
              <a:off x="6040438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2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239"/>
            <p:cNvSpPr/>
            <p:nvPr userDrawn="1"/>
          </p:nvSpPr>
          <p:spPr bwMode="auto">
            <a:xfrm>
              <a:off x="6102350" y="3811588"/>
              <a:ext cx="14288" cy="42863"/>
            </a:xfrm>
            <a:custGeom>
              <a:avLst/>
              <a:gdLst>
                <a:gd name="T0" fmla="*/ 1 w 2"/>
                <a:gd name="T1" fmla="*/ 6 h 6"/>
                <a:gd name="T2" fmla="*/ 2 w 2"/>
                <a:gd name="T3" fmla="*/ 5 h 6"/>
                <a:gd name="T4" fmla="*/ 2 w 2"/>
                <a:gd name="T5" fmla="*/ 1 h 6"/>
                <a:gd name="T6" fmla="*/ 1 w 2"/>
                <a:gd name="T7" fmla="*/ 0 h 6"/>
                <a:gd name="T8" fmla="*/ 0 w 2"/>
                <a:gd name="T9" fmla="*/ 1 h 6"/>
                <a:gd name="T10" fmla="*/ 0 w 2"/>
                <a:gd name="T11" fmla="*/ 5 h 6"/>
                <a:gd name="T12" fmla="*/ 1 w 2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6">
                  <a:moveTo>
                    <a:pt x="1" y="6"/>
                  </a:moveTo>
                  <a:cubicBezTo>
                    <a:pt x="1" y="6"/>
                    <a:pt x="2" y="6"/>
                    <a:pt x="2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240"/>
            <p:cNvSpPr/>
            <p:nvPr userDrawn="1"/>
          </p:nvSpPr>
          <p:spPr bwMode="auto">
            <a:xfrm>
              <a:off x="580548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241"/>
            <p:cNvSpPr/>
            <p:nvPr userDrawn="1"/>
          </p:nvSpPr>
          <p:spPr bwMode="auto">
            <a:xfrm>
              <a:off x="5702300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242"/>
            <p:cNvSpPr/>
            <p:nvPr userDrawn="1"/>
          </p:nvSpPr>
          <p:spPr bwMode="auto">
            <a:xfrm>
              <a:off x="559911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243"/>
            <p:cNvSpPr/>
            <p:nvPr userDrawn="1"/>
          </p:nvSpPr>
          <p:spPr bwMode="auto">
            <a:xfrm>
              <a:off x="5494338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244"/>
            <p:cNvSpPr/>
            <p:nvPr userDrawn="1"/>
          </p:nvSpPr>
          <p:spPr bwMode="auto">
            <a:xfrm>
              <a:off x="5391150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245"/>
            <p:cNvSpPr/>
            <p:nvPr userDrawn="1"/>
          </p:nvSpPr>
          <p:spPr bwMode="auto">
            <a:xfrm>
              <a:off x="528796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246"/>
            <p:cNvSpPr/>
            <p:nvPr userDrawn="1"/>
          </p:nvSpPr>
          <p:spPr bwMode="auto">
            <a:xfrm>
              <a:off x="5183188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247"/>
            <p:cNvSpPr/>
            <p:nvPr userDrawn="1"/>
          </p:nvSpPr>
          <p:spPr bwMode="auto">
            <a:xfrm>
              <a:off x="50800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248"/>
            <p:cNvSpPr/>
            <p:nvPr userDrawn="1"/>
          </p:nvSpPr>
          <p:spPr bwMode="auto">
            <a:xfrm>
              <a:off x="4976813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249"/>
            <p:cNvSpPr/>
            <p:nvPr userDrawn="1"/>
          </p:nvSpPr>
          <p:spPr bwMode="auto">
            <a:xfrm>
              <a:off x="4879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250"/>
            <p:cNvSpPr/>
            <p:nvPr userDrawn="1"/>
          </p:nvSpPr>
          <p:spPr bwMode="auto">
            <a:xfrm>
              <a:off x="580548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251"/>
            <p:cNvSpPr/>
            <p:nvPr userDrawn="1"/>
          </p:nvSpPr>
          <p:spPr bwMode="auto">
            <a:xfrm>
              <a:off x="5702300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252"/>
            <p:cNvSpPr/>
            <p:nvPr userDrawn="1"/>
          </p:nvSpPr>
          <p:spPr bwMode="auto">
            <a:xfrm>
              <a:off x="559911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253"/>
            <p:cNvSpPr/>
            <p:nvPr userDrawn="1"/>
          </p:nvSpPr>
          <p:spPr bwMode="auto">
            <a:xfrm>
              <a:off x="5494338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254"/>
            <p:cNvSpPr/>
            <p:nvPr userDrawn="1"/>
          </p:nvSpPr>
          <p:spPr bwMode="auto">
            <a:xfrm>
              <a:off x="5391150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255"/>
            <p:cNvSpPr/>
            <p:nvPr userDrawn="1"/>
          </p:nvSpPr>
          <p:spPr bwMode="auto">
            <a:xfrm>
              <a:off x="528796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256"/>
            <p:cNvSpPr/>
            <p:nvPr userDrawn="1"/>
          </p:nvSpPr>
          <p:spPr bwMode="auto">
            <a:xfrm>
              <a:off x="5183188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257"/>
            <p:cNvSpPr/>
            <p:nvPr userDrawn="1"/>
          </p:nvSpPr>
          <p:spPr bwMode="auto">
            <a:xfrm>
              <a:off x="50800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258"/>
            <p:cNvSpPr/>
            <p:nvPr userDrawn="1"/>
          </p:nvSpPr>
          <p:spPr bwMode="auto">
            <a:xfrm>
              <a:off x="4976813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259"/>
            <p:cNvSpPr/>
            <p:nvPr userDrawn="1"/>
          </p:nvSpPr>
          <p:spPr bwMode="auto">
            <a:xfrm>
              <a:off x="4879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260"/>
            <p:cNvSpPr/>
            <p:nvPr userDrawn="1"/>
          </p:nvSpPr>
          <p:spPr bwMode="auto">
            <a:xfrm>
              <a:off x="72231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261"/>
            <p:cNvSpPr/>
            <p:nvPr userDrawn="1"/>
          </p:nvSpPr>
          <p:spPr bwMode="auto">
            <a:xfrm>
              <a:off x="7118350" y="4435475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262"/>
            <p:cNvSpPr/>
            <p:nvPr userDrawn="1"/>
          </p:nvSpPr>
          <p:spPr bwMode="auto">
            <a:xfrm>
              <a:off x="7015163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263"/>
            <p:cNvSpPr/>
            <p:nvPr userDrawn="1"/>
          </p:nvSpPr>
          <p:spPr bwMode="auto">
            <a:xfrm>
              <a:off x="691197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264"/>
            <p:cNvSpPr/>
            <p:nvPr userDrawn="1"/>
          </p:nvSpPr>
          <p:spPr bwMode="auto">
            <a:xfrm>
              <a:off x="6807200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265"/>
            <p:cNvSpPr/>
            <p:nvPr userDrawn="1"/>
          </p:nvSpPr>
          <p:spPr bwMode="auto">
            <a:xfrm>
              <a:off x="670401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266"/>
            <p:cNvSpPr/>
            <p:nvPr userDrawn="1"/>
          </p:nvSpPr>
          <p:spPr bwMode="auto">
            <a:xfrm>
              <a:off x="6600825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267"/>
            <p:cNvSpPr/>
            <p:nvPr userDrawn="1"/>
          </p:nvSpPr>
          <p:spPr bwMode="auto">
            <a:xfrm>
              <a:off x="6497638" y="4435475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268"/>
            <p:cNvSpPr/>
            <p:nvPr userDrawn="1"/>
          </p:nvSpPr>
          <p:spPr bwMode="auto">
            <a:xfrm>
              <a:off x="6392863" y="4435475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269"/>
            <p:cNvSpPr/>
            <p:nvPr userDrawn="1"/>
          </p:nvSpPr>
          <p:spPr bwMode="auto">
            <a:xfrm>
              <a:off x="6296025" y="4435475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270"/>
            <p:cNvSpPr/>
            <p:nvPr userDrawn="1"/>
          </p:nvSpPr>
          <p:spPr bwMode="auto">
            <a:xfrm>
              <a:off x="72231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71"/>
            <p:cNvSpPr/>
            <p:nvPr userDrawn="1"/>
          </p:nvSpPr>
          <p:spPr bwMode="auto">
            <a:xfrm>
              <a:off x="7118350" y="4603750"/>
              <a:ext cx="63500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72"/>
            <p:cNvSpPr/>
            <p:nvPr userDrawn="1"/>
          </p:nvSpPr>
          <p:spPr bwMode="auto">
            <a:xfrm>
              <a:off x="7015163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73"/>
            <p:cNvSpPr/>
            <p:nvPr userDrawn="1"/>
          </p:nvSpPr>
          <p:spPr bwMode="auto">
            <a:xfrm>
              <a:off x="691197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74"/>
            <p:cNvSpPr/>
            <p:nvPr userDrawn="1"/>
          </p:nvSpPr>
          <p:spPr bwMode="auto">
            <a:xfrm>
              <a:off x="6807200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75"/>
            <p:cNvSpPr/>
            <p:nvPr userDrawn="1"/>
          </p:nvSpPr>
          <p:spPr bwMode="auto">
            <a:xfrm>
              <a:off x="670401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76"/>
            <p:cNvSpPr/>
            <p:nvPr userDrawn="1"/>
          </p:nvSpPr>
          <p:spPr bwMode="auto">
            <a:xfrm>
              <a:off x="6600825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77"/>
            <p:cNvSpPr/>
            <p:nvPr userDrawn="1"/>
          </p:nvSpPr>
          <p:spPr bwMode="auto">
            <a:xfrm>
              <a:off x="6497638" y="4603750"/>
              <a:ext cx="68263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9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78"/>
            <p:cNvSpPr/>
            <p:nvPr userDrawn="1"/>
          </p:nvSpPr>
          <p:spPr bwMode="auto">
            <a:xfrm>
              <a:off x="6392863" y="4603750"/>
              <a:ext cx="69850" cy="133350"/>
            </a:xfrm>
            <a:custGeom>
              <a:avLst/>
              <a:gdLst>
                <a:gd name="T0" fmla="*/ 9 w 10"/>
                <a:gd name="T1" fmla="*/ 0 h 19"/>
                <a:gd name="T2" fmla="*/ 1 w 10"/>
                <a:gd name="T3" fmla="*/ 0 h 19"/>
                <a:gd name="T4" fmla="*/ 0 w 10"/>
                <a:gd name="T5" fmla="*/ 1 h 19"/>
                <a:gd name="T6" fmla="*/ 0 w 10"/>
                <a:gd name="T7" fmla="*/ 18 h 19"/>
                <a:gd name="T8" fmla="*/ 1 w 10"/>
                <a:gd name="T9" fmla="*/ 19 h 19"/>
                <a:gd name="T10" fmla="*/ 2 w 10"/>
                <a:gd name="T11" fmla="*/ 18 h 19"/>
                <a:gd name="T12" fmla="*/ 2 w 10"/>
                <a:gd name="T13" fmla="*/ 2 h 19"/>
                <a:gd name="T14" fmla="*/ 8 w 10"/>
                <a:gd name="T15" fmla="*/ 2 h 19"/>
                <a:gd name="T16" fmla="*/ 8 w 10"/>
                <a:gd name="T17" fmla="*/ 18 h 19"/>
                <a:gd name="T18" fmla="*/ 9 w 10"/>
                <a:gd name="T19" fmla="*/ 19 h 19"/>
                <a:gd name="T20" fmla="*/ 10 w 10"/>
                <a:gd name="T21" fmla="*/ 18 h 19"/>
                <a:gd name="T22" fmla="*/ 10 w 10"/>
                <a:gd name="T23" fmla="*/ 1 h 19"/>
                <a:gd name="T24" fmla="*/ 9 w 10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" h="19">
                  <a:moveTo>
                    <a:pt x="9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1" y="19"/>
                    <a:pt x="1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9"/>
                    <a:pt x="9" y="19"/>
                  </a:cubicBezTo>
                  <a:cubicBezTo>
                    <a:pt x="10" y="19"/>
                    <a:pt x="10" y="18"/>
                    <a:pt x="10" y="18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79"/>
            <p:cNvSpPr/>
            <p:nvPr userDrawn="1"/>
          </p:nvSpPr>
          <p:spPr bwMode="auto">
            <a:xfrm>
              <a:off x="6296025" y="4603750"/>
              <a:ext cx="61913" cy="133350"/>
            </a:xfrm>
            <a:custGeom>
              <a:avLst/>
              <a:gdLst>
                <a:gd name="T0" fmla="*/ 8 w 9"/>
                <a:gd name="T1" fmla="*/ 0 h 19"/>
                <a:gd name="T2" fmla="*/ 1 w 9"/>
                <a:gd name="T3" fmla="*/ 0 h 19"/>
                <a:gd name="T4" fmla="*/ 0 w 9"/>
                <a:gd name="T5" fmla="*/ 1 h 19"/>
                <a:gd name="T6" fmla="*/ 0 w 9"/>
                <a:gd name="T7" fmla="*/ 18 h 19"/>
                <a:gd name="T8" fmla="*/ 1 w 9"/>
                <a:gd name="T9" fmla="*/ 19 h 19"/>
                <a:gd name="T10" fmla="*/ 2 w 9"/>
                <a:gd name="T11" fmla="*/ 18 h 19"/>
                <a:gd name="T12" fmla="*/ 2 w 9"/>
                <a:gd name="T13" fmla="*/ 2 h 19"/>
                <a:gd name="T14" fmla="*/ 7 w 9"/>
                <a:gd name="T15" fmla="*/ 2 h 19"/>
                <a:gd name="T16" fmla="*/ 7 w 9"/>
                <a:gd name="T17" fmla="*/ 18 h 19"/>
                <a:gd name="T18" fmla="*/ 8 w 9"/>
                <a:gd name="T19" fmla="*/ 19 h 19"/>
                <a:gd name="T20" fmla="*/ 9 w 9"/>
                <a:gd name="T21" fmla="*/ 18 h 19"/>
                <a:gd name="T22" fmla="*/ 9 w 9"/>
                <a:gd name="T23" fmla="*/ 1 h 19"/>
                <a:gd name="T24" fmla="*/ 8 w 9"/>
                <a:gd name="T2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" h="1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9"/>
                    <a:pt x="1" y="19"/>
                  </a:cubicBezTo>
                  <a:cubicBezTo>
                    <a:pt x="1" y="19"/>
                    <a:pt x="2" y="18"/>
                    <a:pt x="2" y="18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8" y="19"/>
                    <a:pt x="8" y="19"/>
                  </a:cubicBezTo>
                  <a:cubicBezTo>
                    <a:pt x="9" y="19"/>
                    <a:pt x="9" y="18"/>
                    <a:pt x="9" y="1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80"/>
            <p:cNvSpPr>
              <a:spLocks noEditPoints="1"/>
            </p:cNvSpPr>
            <p:nvPr userDrawn="1"/>
          </p:nvSpPr>
          <p:spPr bwMode="auto">
            <a:xfrm>
              <a:off x="2101850" y="4162425"/>
              <a:ext cx="2170113" cy="679450"/>
            </a:xfrm>
            <a:custGeom>
              <a:avLst/>
              <a:gdLst>
                <a:gd name="T0" fmla="*/ 164 w 314"/>
                <a:gd name="T1" fmla="*/ 68 h 97"/>
                <a:gd name="T2" fmla="*/ 111 w 314"/>
                <a:gd name="T3" fmla="*/ 20 h 97"/>
                <a:gd name="T4" fmla="*/ 83 w 314"/>
                <a:gd name="T5" fmla="*/ 60 h 97"/>
                <a:gd name="T6" fmla="*/ 64 w 314"/>
                <a:gd name="T7" fmla="*/ 72 h 97"/>
                <a:gd name="T8" fmla="*/ 44 w 314"/>
                <a:gd name="T9" fmla="*/ 60 h 97"/>
                <a:gd name="T10" fmla="*/ 36 w 314"/>
                <a:gd name="T11" fmla="*/ 60 h 97"/>
                <a:gd name="T12" fmla="*/ 21 w 314"/>
                <a:gd name="T13" fmla="*/ 79 h 97"/>
                <a:gd name="T14" fmla="*/ 113 w 314"/>
                <a:gd name="T15" fmla="*/ 87 h 97"/>
                <a:gd name="T16" fmla="*/ 163 w 314"/>
                <a:gd name="T17" fmla="*/ 86 h 97"/>
                <a:gd name="T18" fmla="*/ 261 w 314"/>
                <a:gd name="T19" fmla="*/ 40 h 97"/>
                <a:gd name="T20" fmla="*/ 261 w 314"/>
                <a:gd name="T21" fmla="*/ 59 h 97"/>
                <a:gd name="T22" fmla="*/ 261 w 314"/>
                <a:gd name="T23" fmla="*/ 87 h 97"/>
                <a:gd name="T24" fmla="*/ 313 w 314"/>
                <a:gd name="T25" fmla="*/ 97 h 97"/>
                <a:gd name="T26" fmla="*/ 73 w 314"/>
                <a:gd name="T27" fmla="*/ 95 h 97"/>
                <a:gd name="T28" fmla="*/ 67 w 314"/>
                <a:gd name="T29" fmla="*/ 77 h 97"/>
                <a:gd name="T30" fmla="*/ 84 w 314"/>
                <a:gd name="T31" fmla="*/ 58 h 97"/>
                <a:gd name="T32" fmla="*/ 75 w 314"/>
                <a:gd name="T33" fmla="*/ 94 h 97"/>
                <a:gd name="T34" fmla="*/ 48 w 314"/>
                <a:gd name="T35" fmla="*/ 58 h 97"/>
                <a:gd name="T36" fmla="*/ 62 w 314"/>
                <a:gd name="T37" fmla="*/ 73 h 97"/>
                <a:gd name="T38" fmla="*/ 39 w 314"/>
                <a:gd name="T39" fmla="*/ 74 h 97"/>
                <a:gd name="T40" fmla="*/ 22 w 314"/>
                <a:gd name="T41" fmla="*/ 64 h 97"/>
                <a:gd name="T42" fmla="*/ 32 w 314"/>
                <a:gd name="T43" fmla="*/ 64 h 97"/>
                <a:gd name="T44" fmla="*/ 23 w 314"/>
                <a:gd name="T45" fmla="*/ 77 h 97"/>
                <a:gd name="T46" fmla="*/ 28 w 314"/>
                <a:gd name="T47" fmla="*/ 95 h 97"/>
                <a:gd name="T48" fmla="*/ 132 w 314"/>
                <a:gd name="T49" fmla="*/ 53 h 97"/>
                <a:gd name="T50" fmla="*/ 144 w 314"/>
                <a:gd name="T51" fmla="*/ 63 h 97"/>
                <a:gd name="T52" fmla="*/ 113 w 314"/>
                <a:gd name="T53" fmla="*/ 43 h 97"/>
                <a:gd name="T54" fmla="*/ 145 w 314"/>
                <a:gd name="T55" fmla="*/ 32 h 97"/>
                <a:gd name="T56" fmla="*/ 163 w 314"/>
                <a:gd name="T57" fmla="*/ 37 h 97"/>
                <a:gd name="T58" fmla="*/ 163 w 314"/>
                <a:gd name="T59" fmla="*/ 45 h 97"/>
                <a:gd name="T60" fmla="*/ 113 w 314"/>
                <a:gd name="T61" fmla="*/ 30 h 97"/>
                <a:gd name="T62" fmla="*/ 154 w 314"/>
                <a:gd name="T63" fmla="*/ 68 h 97"/>
                <a:gd name="T64" fmla="*/ 163 w 314"/>
                <a:gd name="T65" fmla="*/ 20 h 97"/>
                <a:gd name="T66" fmla="*/ 113 w 314"/>
                <a:gd name="T67" fmla="*/ 79 h 97"/>
                <a:gd name="T68" fmla="*/ 113 w 314"/>
                <a:gd name="T69" fmla="*/ 79 h 97"/>
                <a:gd name="T70" fmla="*/ 287 w 314"/>
                <a:gd name="T71" fmla="*/ 48 h 97"/>
                <a:gd name="T72" fmla="*/ 288 w 314"/>
                <a:gd name="T73" fmla="*/ 41 h 97"/>
                <a:gd name="T74" fmla="*/ 312 w 314"/>
                <a:gd name="T75" fmla="*/ 41 h 97"/>
                <a:gd name="T76" fmla="*/ 288 w 314"/>
                <a:gd name="T77" fmla="*/ 60 h 97"/>
                <a:gd name="T78" fmla="*/ 297 w 314"/>
                <a:gd name="T79" fmla="*/ 60 h 97"/>
                <a:gd name="T80" fmla="*/ 272 w 314"/>
                <a:gd name="T81" fmla="*/ 67 h 97"/>
                <a:gd name="T82" fmla="*/ 272 w 314"/>
                <a:gd name="T83" fmla="*/ 69 h 97"/>
                <a:gd name="T84" fmla="*/ 288 w 314"/>
                <a:gd name="T85" fmla="*/ 69 h 97"/>
                <a:gd name="T86" fmla="*/ 304 w 314"/>
                <a:gd name="T87" fmla="*/ 77 h 97"/>
                <a:gd name="T88" fmla="*/ 305 w 314"/>
                <a:gd name="T89" fmla="*/ 69 h 97"/>
                <a:gd name="T90" fmla="*/ 305 w 314"/>
                <a:gd name="T91" fmla="*/ 50 h 97"/>
                <a:gd name="T92" fmla="*/ 304 w 314"/>
                <a:gd name="T93" fmla="*/ 50 h 97"/>
                <a:gd name="T94" fmla="*/ 287 w 314"/>
                <a:gd name="T95" fmla="*/ 58 h 97"/>
                <a:gd name="T96" fmla="*/ 272 w 314"/>
                <a:gd name="T97" fmla="*/ 50 h 97"/>
                <a:gd name="T98" fmla="*/ 270 w 314"/>
                <a:gd name="T99" fmla="*/ 58 h 97"/>
                <a:gd name="T100" fmla="*/ 270 w 314"/>
                <a:gd name="T101" fmla="*/ 77 h 97"/>
                <a:gd name="T102" fmla="*/ 263 w 314"/>
                <a:gd name="T103" fmla="*/ 79 h 97"/>
                <a:gd name="T104" fmla="*/ 280 w 314"/>
                <a:gd name="T105" fmla="*/ 79 h 97"/>
                <a:gd name="T106" fmla="*/ 295 w 314"/>
                <a:gd name="T107" fmla="*/ 86 h 97"/>
                <a:gd name="T108" fmla="*/ 297 w 314"/>
                <a:gd name="T109" fmla="*/ 79 h 97"/>
                <a:gd name="T110" fmla="*/ 263 w 314"/>
                <a:gd name="T111" fmla="*/ 48 h 97"/>
                <a:gd name="T112" fmla="*/ 263 w 314"/>
                <a:gd name="T113" fmla="*/ 95 h 97"/>
                <a:gd name="T114" fmla="*/ 280 w 314"/>
                <a:gd name="T115" fmla="*/ 88 h 97"/>
                <a:gd name="T116" fmla="*/ 295 w 314"/>
                <a:gd name="T117" fmla="*/ 95 h 97"/>
                <a:gd name="T118" fmla="*/ 297 w 314"/>
                <a:gd name="T119" fmla="*/ 88 h 97"/>
                <a:gd name="T120" fmla="*/ 312 w 314"/>
                <a:gd name="T121" fmla="*/ 39 h 97"/>
                <a:gd name="T122" fmla="*/ 288 w 314"/>
                <a:gd name="T123" fmla="*/ 39 h 97"/>
                <a:gd name="T124" fmla="*/ 271 w 314"/>
                <a:gd name="T125" fmla="*/ 3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14" h="97">
                  <a:moveTo>
                    <a:pt x="263" y="1"/>
                  </a:moveTo>
                  <a:cubicBezTo>
                    <a:pt x="263" y="0"/>
                    <a:pt x="262" y="0"/>
                    <a:pt x="262" y="1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68"/>
                    <a:pt x="164" y="68"/>
                    <a:pt x="164" y="68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9"/>
                    <a:pt x="164" y="18"/>
                    <a:pt x="164" y="18"/>
                  </a:cubicBezTo>
                  <a:cubicBezTo>
                    <a:pt x="146" y="7"/>
                    <a:pt x="146" y="7"/>
                    <a:pt x="146" y="7"/>
                  </a:cubicBezTo>
                  <a:cubicBezTo>
                    <a:pt x="145" y="7"/>
                    <a:pt x="145" y="7"/>
                    <a:pt x="145" y="7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1" y="19"/>
                    <a:pt x="111" y="20"/>
                    <a:pt x="111" y="20"/>
                  </a:cubicBezTo>
                  <a:cubicBezTo>
                    <a:pt x="111" y="95"/>
                    <a:pt x="111" y="95"/>
                    <a:pt x="111" y="9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96" y="79"/>
                    <a:pt x="96" y="79"/>
                    <a:pt x="96" y="79"/>
                  </a:cubicBezTo>
                  <a:cubicBezTo>
                    <a:pt x="83" y="66"/>
                    <a:pt x="83" y="66"/>
                    <a:pt x="83" y="66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64" y="66"/>
                    <a:pt x="64" y="66"/>
                    <a:pt x="64" y="66"/>
                  </a:cubicBezTo>
                  <a:cubicBezTo>
                    <a:pt x="70" y="66"/>
                    <a:pt x="70" y="66"/>
                    <a:pt x="70" y="66"/>
                  </a:cubicBezTo>
                  <a:cubicBezTo>
                    <a:pt x="64" y="72"/>
                    <a:pt x="64" y="72"/>
                    <a:pt x="64" y="72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63" y="66"/>
                    <a:pt x="63" y="66"/>
                    <a:pt x="63" y="66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51" y="48"/>
                    <a:pt x="51" y="48"/>
                    <a:pt x="51" y="48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21" y="79"/>
                    <a:pt x="21" y="79"/>
                    <a:pt x="21" y="79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1" y="95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112" y="97"/>
                    <a:pt x="112" y="97"/>
                    <a:pt x="112" y="97"/>
                  </a:cubicBezTo>
                  <a:cubicBezTo>
                    <a:pt x="113" y="97"/>
                    <a:pt x="113" y="97"/>
                    <a:pt x="113" y="96"/>
                  </a:cubicBezTo>
                  <a:cubicBezTo>
                    <a:pt x="113" y="87"/>
                    <a:pt x="113" y="87"/>
                    <a:pt x="113" y="87"/>
                  </a:cubicBezTo>
                  <a:cubicBezTo>
                    <a:pt x="143" y="79"/>
                    <a:pt x="143" y="79"/>
                    <a:pt x="143" y="79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3" y="97"/>
                    <a:pt x="144" y="97"/>
                    <a:pt x="144" y="97"/>
                  </a:cubicBezTo>
                  <a:cubicBezTo>
                    <a:pt x="145" y="97"/>
                    <a:pt x="145" y="97"/>
                    <a:pt x="145" y="96"/>
                  </a:cubicBezTo>
                  <a:cubicBezTo>
                    <a:pt x="145" y="79"/>
                    <a:pt x="145" y="79"/>
                    <a:pt x="145" y="79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63" y="86"/>
                    <a:pt x="163" y="86"/>
                    <a:pt x="163" y="86"/>
                  </a:cubicBezTo>
                  <a:cubicBezTo>
                    <a:pt x="173" y="86"/>
                    <a:pt x="173" y="86"/>
                    <a:pt x="173" y="86"/>
                  </a:cubicBezTo>
                  <a:cubicBezTo>
                    <a:pt x="174" y="86"/>
                    <a:pt x="174" y="85"/>
                    <a:pt x="174" y="85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261" y="4"/>
                    <a:pt x="261" y="4"/>
                    <a:pt x="261" y="4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0"/>
                    <a:pt x="261" y="40"/>
                    <a:pt x="261" y="40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49"/>
                  </a:cubicBezTo>
                  <a:cubicBezTo>
                    <a:pt x="261" y="49"/>
                    <a:pt x="261" y="49"/>
                    <a:pt x="261" y="50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1" y="77"/>
                    <a:pt x="261" y="77"/>
                    <a:pt x="261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87"/>
                    <a:pt x="261" y="87"/>
                    <a:pt x="261" y="87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7"/>
                    <a:pt x="261" y="97"/>
                    <a:pt x="262" y="9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7"/>
                    <a:pt x="313" y="97"/>
                    <a:pt x="313" y="97"/>
                  </a:cubicBezTo>
                  <a:cubicBezTo>
                    <a:pt x="314" y="96"/>
                    <a:pt x="314" y="96"/>
                    <a:pt x="314" y="9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14" y="35"/>
                    <a:pt x="314" y="34"/>
                    <a:pt x="313" y="34"/>
                  </a:cubicBezTo>
                  <a:lnTo>
                    <a:pt x="263" y="1"/>
                  </a:lnTo>
                  <a:close/>
                  <a:moveTo>
                    <a:pt x="71" y="79"/>
                  </a:moveTo>
                  <a:cubicBezTo>
                    <a:pt x="73" y="79"/>
                    <a:pt x="73" y="79"/>
                    <a:pt x="73" y="79"/>
                  </a:cubicBezTo>
                  <a:cubicBezTo>
                    <a:pt x="73" y="95"/>
                    <a:pt x="73" y="95"/>
                    <a:pt x="73" y="95"/>
                  </a:cubicBezTo>
                  <a:cubicBezTo>
                    <a:pt x="54" y="95"/>
                    <a:pt x="54" y="95"/>
                    <a:pt x="54" y="95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6" y="79"/>
                    <a:pt x="56" y="79"/>
                    <a:pt x="56" y="79"/>
                  </a:cubicBezTo>
                  <a:lnTo>
                    <a:pt x="71" y="79"/>
                  </a:lnTo>
                  <a:close/>
                  <a:moveTo>
                    <a:pt x="61" y="77"/>
                  </a:moveTo>
                  <a:cubicBezTo>
                    <a:pt x="64" y="74"/>
                    <a:pt x="64" y="74"/>
                    <a:pt x="64" y="74"/>
                  </a:cubicBezTo>
                  <a:cubicBezTo>
                    <a:pt x="67" y="77"/>
                    <a:pt x="67" y="77"/>
                    <a:pt x="67" y="77"/>
                  </a:cubicBezTo>
                  <a:lnTo>
                    <a:pt x="61" y="77"/>
                  </a:lnTo>
                  <a:close/>
                  <a:moveTo>
                    <a:pt x="74" y="64"/>
                  </a:moveTo>
                  <a:cubicBezTo>
                    <a:pt x="69" y="64"/>
                    <a:pt x="69" y="64"/>
                    <a:pt x="69" y="64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9" y="58"/>
                    <a:pt x="69" y="58"/>
                    <a:pt x="69" y="58"/>
                  </a:cubicBezTo>
                  <a:cubicBezTo>
                    <a:pt x="76" y="50"/>
                    <a:pt x="76" y="50"/>
                    <a:pt x="76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5" y="94"/>
                    <a:pt x="75" y="94"/>
                    <a:pt x="75" y="94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65" y="73"/>
                    <a:pt x="65" y="73"/>
                    <a:pt x="65" y="73"/>
                  </a:cubicBezTo>
                  <a:lnTo>
                    <a:pt x="74" y="64"/>
                  </a:lnTo>
                  <a:close/>
                  <a:moveTo>
                    <a:pt x="49" y="64"/>
                  </a:moveTo>
                  <a:cubicBezTo>
                    <a:pt x="43" y="64"/>
                    <a:pt x="43" y="64"/>
                    <a:pt x="43" y="64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9" y="58"/>
                    <a:pt x="59" y="58"/>
                    <a:pt x="59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52" y="77"/>
                    <a:pt x="52" y="77"/>
                    <a:pt x="52" y="77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2" y="77"/>
                    <a:pt x="42" y="77"/>
                    <a:pt x="42" y="77"/>
                  </a:cubicBezTo>
                  <a:cubicBezTo>
                    <a:pt x="39" y="74"/>
                    <a:pt x="39" y="74"/>
                    <a:pt x="39" y="74"/>
                  </a:cubicBezTo>
                  <a:lnTo>
                    <a:pt x="49" y="64"/>
                  </a:lnTo>
                  <a:close/>
                  <a:moveTo>
                    <a:pt x="40" y="77"/>
                  </a:moveTo>
                  <a:cubicBezTo>
                    <a:pt x="35" y="77"/>
                    <a:pt x="35" y="77"/>
                    <a:pt x="35" y="77"/>
                  </a:cubicBezTo>
                  <a:cubicBezTo>
                    <a:pt x="38" y="75"/>
                    <a:pt x="38" y="75"/>
                    <a:pt x="38" y="75"/>
                  </a:cubicBezTo>
                  <a:lnTo>
                    <a:pt x="40" y="77"/>
                  </a:lnTo>
                  <a:close/>
                  <a:moveTo>
                    <a:pt x="8" y="77"/>
                  </a:moveTo>
                  <a:cubicBezTo>
                    <a:pt x="22" y="64"/>
                    <a:pt x="22" y="64"/>
                    <a:pt x="22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6" y="94"/>
                    <a:pt x="26" y="94"/>
                    <a:pt x="26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3" y="77"/>
                    <a:pt x="23" y="77"/>
                    <a:pt x="23" y="77"/>
                  </a:cubicBezTo>
                  <a:lnTo>
                    <a:pt x="8" y="77"/>
                  </a:lnTo>
                  <a:close/>
                  <a:moveTo>
                    <a:pt x="28" y="79"/>
                  </a:moveTo>
                  <a:cubicBezTo>
                    <a:pt x="31" y="79"/>
                    <a:pt x="31" y="79"/>
                    <a:pt x="31" y="7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28" y="95"/>
                    <a:pt x="28" y="95"/>
                    <a:pt x="28" y="95"/>
                  </a:cubicBezTo>
                  <a:lnTo>
                    <a:pt x="28" y="79"/>
                  </a:lnTo>
                  <a:close/>
                  <a:moveTo>
                    <a:pt x="113" y="45"/>
                  </a:moveTo>
                  <a:cubicBezTo>
                    <a:pt x="129" y="51"/>
                    <a:pt x="129" y="51"/>
                    <a:pt x="129" y="51"/>
                  </a:cubicBezTo>
                  <a:cubicBezTo>
                    <a:pt x="113" y="56"/>
                    <a:pt x="113" y="56"/>
                    <a:pt x="113" y="56"/>
                  </a:cubicBezTo>
                  <a:lnTo>
                    <a:pt x="113" y="45"/>
                  </a:lnTo>
                  <a:close/>
                  <a:moveTo>
                    <a:pt x="113" y="58"/>
                  </a:moveTo>
                  <a:cubicBezTo>
                    <a:pt x="132" y="53"/>
                    <a:pt x="132" y="53"/>
                    <a:pt x="132" y="53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13" y="63"/>
                    <a:pt x="113" y="63"/>
                    <a:pt x="113" y="63"/>
                  </a:cubicBezTo>
                  <a:lnTo>
                    <a:pt x="113" y="58"/>
                  </a:lnTo>
                  <a:close/>
                  <a:moveTo>
                    <a:pt x="113" y="65"/>
                  </a:moveTo>
                  <a:cubicBezTo>
                    <a:pt x="142" y="57"/>
                    <a:pt x="142" y="57"/>
                    <a:pt x="142" y="57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44" y="63"/>
                    <a:pt x="144" y="63"/>
                    <a:pt x="144" y="63"/>
                  </a:cubicBezTo>
                  <a:cubicBezTo>
                    <a:pt x="113" y="71"/>
                    <a:pt x="113" y="71"/>
                    <a:pt x="113" y="71"/>
                  </a:cubicBezTo>
                  <a:lnTo>
                    <a:pt x="113" y="65"/>
                  </a:lnTo>
                  <a:close/>
                  <a:moveTo>
                    <a:pt x="143" y="55"/>
                  </a:moveTo>
                  <a:cubicBezTo>
                    <a:pt x="143" y="55"/>
                    <a:pt x="143" y="55"/>
                    <a:pt x="143" y="55"/>
                  </a:cubicBezTo>
                  <a:cubicBezTo>
                    <a:pt x="143" y="55"/>
                    <a:pt x="143" y="55"/>
                    <a:pt x="143" y="55"/>
                  </a:cubicBezTo>
                  <a:cubicBezTo>
                    <a:pt x="113" y="43"/>
                    <a:pt x="113" y="43"/>
                    <a:pt x="113" y="43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42" y="50"/>
                    <a:pt x="142" y="50"/>
                    <a:pt x="142" y="50"/>
                  </a:cubicBezTo>
                  <a:cubicBezTo>
                    <a:pt x="163" y="69"/>
                    <a:pt x="163" y="69"/>
                    <a:pt x="163" y="69"/>
                  </a:cubicBezTo>
                  <a:cubicBezTo>
                    <a:pt x="163" y="73"/>
                    <a:pt x="163" y="73"/>
                    <a:pt x="163" y="73"/>
                  </a:cubicBezTo>
                  <a:lnTo>
                    <a:pt x="143" y="55"/>
                  </a:lnTo>
                  <a:close/>
                  <a:moveTo>
                    <a:pt x="163" y="43"/>
                  </a:moveTo>
                  <a:cubicBezTo>
                    <a:pt x="145" y="32"/>
                    <a:pt x="145" y="32"/>
                    <a:pt x="145" y="32"/>
                  </a:cubicBezTo>
                  <a:cubicBezTo>
                    <a:pt x="144" y="32"/>
                    <a:pt x="144" y="32"/>
                    <a:pt x="144" y="32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15" y="36"/>
                    <a:pt x="115" y="36"/>
                    <a:pt x="115" y="3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62" y="37"/>
                    <a:pt x="162" y="37"/>
                    <a:pt x="162" y="37"/>
                  </a:cubicBezTo>
                  <a:cubicBezTo>
                    <a:pt x="162" y="37"/>
                    <a:pt x="163" y="37"/>
                    <a:pt x="163" y="37"/>
                  </a:cubicBezTo>
                  <a:lnTo>
                    <a:pt x="163" y="43"/>
                  </a:lnTo>
                  <a:close/>
                  <a:moveTo>
                    <a:pt x="144" y="48"/>
                  </a:moveTo>
                  <a:cubicBezTo>
                    <a:pt x="143" y="48"/>
                    <a:pt x="143" y="48"/>
                    <a:pt x="143" y="48"/>
                  </a:cubicBezTo>
                  <a:cubicBezTo>
                    <a:pt x="125" y="40"/>
                    <a:pt x="125" y="40"/>
                    <a:pt x="125" y="40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2" y="45"/>
                    <a:pt x="163" y="45"/>
                    <a:pt x="163" y="45"/>
                  </a:cubicBezTo>
                  <a:cubicBezTo>
                    <a:pt x="163" y="66"/>
                    <a:pt x="163" y="66"/>
                    <a:pt x="163" y="66"/>
                  </a:cubicBezTo>
                  <a:lnTo>
                    <a:pt x="144" y="48"/>
                  </a:lnTo>
                  <a:close/>
                  <a:moveTo>
                    <a:pt x="163" y="35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13" y="35"/>
                    <a:pt x="113" y="35"/>
                    <a:pt x="113" y="35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lnTo>
                    <a:pt x="163" y="35"/>
                  </a:lnTo>
                  <a:close/>
                  <a:moveTo>
                    <a:pt x="113" y="73"/>
                  </a:moveTo>
                  <a:cubicBezTo>
                    <a:pt x="144" y="64"/>
                    <a:pt x="144" y="64"/>
                    <a:pt x="144" y="64"/>
                  </a:cubicBezTo>
                  <a:cubicBezTo>
                    <a:pt x="154" y="68"/>
                    <a:pt x="154" y="68"/>
                    <a:pt x="154" y="68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13" y="77"/>
                    <a:pt x="113" y="77"/>
                    <a:pt x="113" y="77"/>
                  </a:cubicBezTo>
                  <a:lnTo>
                    <a:pt x="113" y="73"/>
                  </a:lnTo>
                  <a:close/>
                  <a:moveTo>
                    <a:pt x="145" y="9"/>
                  </a:moveTo>
                  <a:cubicBezTo>
                    <a:pt x="163" y="20"/>
                    <a:pt x="163" y="20"/>
                    <a:pt x="163" y="20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44" y="16"/>
                    <a:pt x="144" y="16"/>
                    <a:pt x="144" y="16"/>
                  </a:cubicBezTo>
                  <a:cubicBezTo>
                    <a:pt x="113" y="28"/>
                    <a:pt x="113" y="28"/>
                    <a:pt x="113" y="28"/>
                  </a:cubicBezTo>
                  <a:cubicBezTo>
                    <a:pt x="113" y="21"/>
                    <a:pt x="113" y="21"/>
                    <a:pt x="113" y="21"/>
                  </a:cubicBezTo>
                  <a:lnTo>
                    <a:pt x="145" y="9"/>
                  </a:lnTo>
                  <a:close/>
                  <a:moveTo>
                    <a:pt x="113" y="79"/>
                  </a:moveTo>
                  <a:cubicBezTo>
                    <a:pt x="144" y="71"/>
                    <a:pt x="144" y="71"/>
                    <a:pt x="144" y="71"/>
                  </a:cubicBezTo>
                  <a:cubicBezTo>
                    <a:pt x="163" y="78"/>
                    <a:pt x="163" y="78"/>
                    <a:pt x="163" y="78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44" y="77"/>
                    <a:pt x="144" y="77"/>
                    <a:pt x="144" y="77"/>
                  </a:cubicBezTo>
                  <a:cubicBezTo>
                    <a:pt x="113" y="85"/>
                    <a:pt x="113" y="85"/>
                    <a:pt x="113" y="85"/>
                  </a:cubicBezTo>
                  <a:lnTo>
                    <a:pt x="113" y="79"/>
                  </a:lnTo>
                  <a:close/>
                  <a:moveTo>
                    <a:pt x="278" y="41"/>
                  </a:moveTo>
                  <a:cubicBezTo>
                    <a:pt x="278" y="48"/>
                    <a:pt x="278" y="48"/>
                    <a:pt x="278" y="48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72" y="41"/>
                    <a:pt x="272" y="41"/>
                    <a:pt x="272" y="41"/>
                  </a:cubicBezTo>
                  <a:lnTo>
                    <a:pt x="278" y="41"/>
                  </a:lnTo>
                  <a:close/>
                  <a:moveTo>
                    <a:pt x="287" y="41"/>
                  </a:moveTo>
                  <a:cubicBezTo>
                    <a:pt x="287" y="48"/>
                    <a:pt x="287" y="48"/>
                    <a:pt x="287" y="48"/>
                  </a:cubicBezTo>
                  <a:cubicBezTo>
                    <a:pt x="280" y="48"/>
                    <a:pt x="280" y="48"/>
                    <a:pt x="280" y="48"/>
                  </a:cubicBezTo>
                  <a:cubicBezTo>
                    <a:pt x="280" y="41"/>
                    <a:pt x="280" y="41"/>
                    <a:pt x="280" y="41"/>
                  </a:cubicBezTo>
                  <a:lnTo>
                    <a:pt x="287" y="41"/>
                  </a:lnTo>
                  <a:close/>
                  <a:moveTo>
                    <a:pt x="295" y="41"/>
                  </a:moveTo>
                  <a:cubicBezTo>
                    <a:pt x="295" y="48"/>
                    <a:pt x="295" y="48"/>
                    <a:pt x="295" y="48"/>
                  </a:cubicBezTo>
                  <a:cubicBezTo>
                    <a:pt x="288" y="48"/>
                    <a:pt x="288" y="48"/>
                    <a:pt x="288" y="48"/>
                  </a:cubicBezTo>
                  <a:cubicBezTo>
                    <a:pt x="288" y="41"/>
                    <a:pt x="288" y="41"/>
                    <a:pt x="288" y="41"/>
                  </a:cubicBezTo>
                  <a:lnTo>
                    <a:pt x="295" y="41"/>
                  </a:lnTo>
                  <a:close/>
                  <a:moveTo>
                    <a:pt x="304" y="41"/>
                  </a:moveTo>
                  <a:cubicBezTo>
                    <a:pt x="304" y="48"/>
                    <a:pt x="304" y="48"/>
                    <a:pt x="304" y="48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7" y="41"/>
                    <a:pt x="297" y="41"/>
                    <a:pt x="297" y="41"/>
                  </a:cubicBezTo>
                  <a:lnTo>
                    <a:pt x="304" y="41"/>
                  </a:lnTo>
                  <a:close/>
                  <a:moveTo>
                    <a:pt x="312" y="41"/>
                  </a:moveTo>
                  <a:cubicBezTo>
                    <a:pt x="312" y="48"/>
                    <a:pt x="312" y="48"/>
                    <a:pt x="312" y="48"/>
                  </a:cubicBezTo>
                  <a:cubicBezTo>
                    <a:pt x="305" y="48"/>
                    <a:pt x="305" y="48"/>
                    <a:pt x="305" y="48"/>
                  </a:cubicBezTo>
                  <a:cubicBezTo>
                    <a:pt x="305" y="41"/>
                    <a:pt x="305" y="41"/>
                    <a:pt x="305" y="41"/>
                  </a:cubicBezTo>
                  <a:lnTo>
                    <a:pt x="312" y="41"/>
                  </a:lnTo>
                  <a:close/>
                  <a:moveTo>
                    <a:pt x="295" y="67"/>
                  </a:moveTo>
                  <a:cubicBezTo>
                    <a:pt x="288" y="67"/>
                    <a:pt x="288" y="67"/>
                    <a:pt x="288" y="67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95" y="60"/>
                    <a:pt x="295" y="60"/>
                    <a:pt x="295" y="60"/>
                  </a:cubicBezTo>
                  <a:lnTo>
                    <a:pt x="295" y="67"/>
                  </a:lnTo>
                  <a:close/>
                  <a:moveTo>
                    <a:pt x="297" y="60"/>
                  </a:moveTo>
                  <a:cubicBezTo>
                    <a:pt x="304" y="60"/>
                    <a:pt x="304" y="60"/>
                    <a:pt x="304" y="60"/>
                  </a:cubicBezTo>
                  <a:cubicBezTo>
                    <a:pt x="304" y="67"/>
                    <a:pt x="304" y="67"/>
                    <a:pt x="304" y="67"/>
                  </a:cubicBezTo>
                  <a:cubicBezTo>
                    <a:pt x="297" y="67"/>
                    <a:pt x="297" y="67"/>
                    <a:pt x="297" y="67"/>
                  </a:cubicBezTo>
                  <a:lnTo>
                    <a:pt x="297" y="60"/>
                  </a:lnTo>
                  <a:close/>
                  <a:moveTo>
                    <a:pt x="287" y="67"/>
                  </a:moveTo>
                  <a:cubicBezTo>
                    <a:pt x="280" y="67"/>
                    <a:pt x="280" y="67"/>
                    <a:pt x="280" y="67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7" y="60"/>
                    <a:pt x="287" y="60"/>
                    <a:pt x="287" y="60"/>
                  </a:cubicBezTo>
                  <a:lnTo>
                    <a:pt x="287" y="67"/>
                  </a:lnTo>
                  <a:close/>
                  <a:moveTo>
                    <a:pt x="278" y="67"/>
                  </a:moveTo>
                  <a:cubicBezTo>
                    <a:pt x="272" y="67"/>
                    <a:pt x="272" y="67"/>
                    <a:pt x="272" y="67"/>
                  </a:cubicBezTo>
                  <a:cubicBezTo>
                    <a:pt x="272" y="60"/>
                    <a:pt x="272" y="60"/>
                    <a:pt x="272" y="60"/>
                  </a:cubicBezTo>
                  <a:cubicBezTo>
                    <a:pt x="278" y="60"/>
                    <a:pt x="278" y="60"/>
                    <a:pt x="278" y="60"/>
                  </a:cubicBezTo>
                  <a:lnTo>
                    <a:pt x="278" y="67"/>
                  </a:lnTo>
                  <a:close/>
                  <a:moveTo>
                    <a:pt x="278" y="69"/>
                  </a:moveTo>
                  <a:cubicBezTo>
                    <a:pt x="278" y="77"/>
                    <a:pt x="278" y="77"/>
                    <a:pt x="278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69"/>
                    <a:pt x="272" y="69"/>
                    <a:pt x="272" y="69"/>
                  </a:cubicBezTo>
                  <a:lnTo>
                    <a:pt x="278" y="69"/>
                  </a:lnTo>
                  <a:close/>
                  <a:moveTo>
                    <a:pt x="280" y="69"/>
                  </a:moveTo>
                  <a:cubicBezTo>
                    <a:pt x="287" y="69"/>
                    <a:pt x="287" y="69"/>
                    <a:pt x="287" y="69"/>
                  </a:cubicBezTo>
                  <a:cubicBezTo>
                    <a:pt x="287" y="77"/>
                    <a:pt x="287" y="77"/>
                    <a:pt x="287" y="77"/>
                  </a:cubicBezTo>
                  <a:cubicBezTo>
                    <a:pt x="280" y="77"/>
                    <a:pt x="280" y="77"/>
                    <a:pt x="280" y="77"/>
                  </a:cubicBezTo>
                  <a:lnTo>
                    <a:pt x="280" y="69"/>
                  </a:lnTo>
                  <a:close/>
                  <a:moveTo>
                    <a:pt x="288" y="69"/>
                  </a:moveTo>
                  <a:cubicBezTo>
                    <a:pt x="295" y="69"/>
                    <a:pt x="295" y="69"/>
                    <a:pt x="295" y="69"/>
                  </a:cubicBezTo>
                  <a:cubicBezTo>
                    <a:pt x="295" y="77"/>
                    <a:pt x="295" y="77"/>
                    <a:pt x="295" y="77"/>
                  </a:cubicBezTo>
                  <a:cubicBezTo>
                    <a:pt x="288" y="77"/>
                    <a:pt x="288" y="77"/>
                    <a:pt x="288" y="77"/>
                  </a:cubicBezTo>
                  <a:lnTo>
                    <a:pt x="288" y="69"/>
                  </a:lnTo>
                  <a:close/>
                  <a:moveTo>
                    <a:pt x="297" y="69"/>
                  </a:moveTo>
                  <a:cubicBezTo>
                    <a:pt x="304" y="69"/>
                    <a:pt x="304" y="69"/>
                    <a:pt x="304" y="69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297" y="77"/>
                    <a:pt x="297" y="77"/>
                    <a:pt x="297" y="77"/>
                  </a:cubicBezTo>
                  <a:lnTo>
                    <a:pt x="297" y="69"/>
                  </a:lnTo>
                  <a:close/>
                  <a:moveTo>
                    <a:pt x="305" y="69"/>
                  </a:moveTo>
                  <a:cubicBezTo>
                    <a:pt x="312" y="69"/>
                    <a:pt x="312" y="69"/>
                    <a:pt x="312" y="69"/>
                  </a:cubicBezTo>
                  <a:cubicBezTo>
                    <a:pt x="312" y="77"/>
                    <a:pt x="312" y="77"/>
                    <a:pt x="312" y="77"/>
                  </a:cubicBezTo>
                  <a:cubicBezTo>
                    <a:pt x="305" y="77"/>
                    <a:pt x="305" y="77"/>
                    <a:pt x="305" y="77"/>
                  </a:cubicBezTo>
                  <a:lnTo>
                    <a:pt x="305" y="69"/>
                  </a:lnTo>
                  <a:close/>
                  <a:moveTo>
                    <a:pt x="305" y="67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12" y="60"/>
                    <a:pt x="312" y="60"/>
                    <a:pt x="312" y="60"/>
                  </a:cubicBezTo>
                  <a:cubicBezTo>
                    <a:pt x="312" y="67"/>
                    <a:pt x="312" y="67"/>
                    <a:pt x="312" y="67"/>
                  </a:cubicBezTo>
                  <a:lnTo>
                    <a:pt x="305" y="67"/>
                  </a:lnTo>
                  <a:close/>
                  <a:moveTo>
                    <a:pt x="305" y="58"/>
                  </a:moveTo>
                  <a:cubicBezTo>
                    <a:pt x="305" y="50"/>
                    <a:pt x="305" y="50"/>
                    <a:pt x="305" y="50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2" y="58"/>
                    <a:pt x="312" y="58"/>
                    <a:pt x="312" y="58"/>
                  </a:cubicBezTo>
                  <a:lnTo>
                    <a:pt x="305" y="58"/>
                  </a:lnTo>
                  <a:close/>
                  <a:moveTo>
                    <a:pt x="304" y="58"/>
                  </a:moveTo>
                  <a:cubicBezTo>
                    <a:pt x="297" y="58"/>
                    <a:pt x="297" y="58"/>
                    <a:pt x="297" y="58"/>
                  </a:cubicBezTo>
                  <a:cubicBezTo>
                    <a:pt x="297" y="50"/>
                    <a:pt x="297" y="50"/>
                    <a:pt x="297" y="50"/>
                  </a:cubicBezTo>
                  <a:cubicBezTo>
                    <a:pt x="304" y="50"/>
                    <a:pt x="304" y="50"/>
                    <a:pt x="304" y="50"/>
                  </a:cubicBezTo>
                  <a:lnTo>
                    <a:pt x="304" y="58"/>
                  </a:lnTo>
                  <a:close/>
                  <a:moveTo>
                    <a:pt x="295" y="58"/>
                  </a:moveTo>
                  <a:cubicBezTo>
                    <a:pt x="288" y="58"/>
                    <a:pt x="288" y="58"/>
                    <a:pt x="288" y="58"/>
                  </a:cubicBezTo>
                  <a:cubicBezTo>
                    <a:pt x="288" y="50"/>
                    <a:pt x="288" y="50"/>
                    <a:pt x="288" y="50"/>
                  </a:cubicBezTo>
                  <a:cubicBezTo>
                    <a:pt x="295" y="50"/>
                    <a:pt x="295" y="50"/>
                    <a:pt x="295" y="50"/>
                  </a:cubicBezTo>
                  <a:lnTo>
                    <a:pt x="295" y="58"/>
                  </a:lnTo>
                  <a:close/>
                  <a:moveTo>
                    <a:pt x="287" y="58"/>
                  </a:moveTo>
                  <a:cubicBezTo>
                    <a:pt x="280" y="58"/>
                    <a:pt x="280" y="58"/>
                    <a:pt x="280" y="58"/>
                  </a:cubicBezTo>
                  <a:cubicBezTo>
                    <a:pt x="280" y="50"/>
                    <a:pt x="280" y="50"/>
                    <a:pt x="280" y="50"/>
                  </a:cubicBezTo>
                  <a:cubicBezTo>
                    <a:pt x="287" y="50"/>
                    <a:pt x="287" y="50"/>
                    <a:pt x="287" y="50"/>
                  </a:cubicBezTo>
                  <a:lnTo>
                    <a:pt x="287" y="58"/>
                  </a:lnTo>
                  <a:close/>
                  <a:moveTo>
                    <a:pt x="278" y="58"/>
                  </a:moveTo>
                  <a:cubicBezTo>
                    <a:pt x="272" y="58"/>
                    <a:pt x="272" y="58"/>
                    <a:pt x="272" y="58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8" y="50"/>
                    <a:pt x="278" y="50"/>
                    <a:pt x="278" y="50"/>
                  </a:cubicBezTo>
                  <a:lnTo>
                    <a:pt x="278" y="58"/>
                  </a:lnTo>
                  <a:close/>
                  <a:moveTo>
                    <a:pt x="270" y="58"/>
                  </a:moveTo>
                  <a:cubicBezTo>
                    <a:pt x="263" y="58"/>
                    <a:pt x="263" y="58"/>
                    <a:pt x="263" y="58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70" y="50"/>
                    <a:pt x="270" y="50"/>
                    <a:pt x="270" y="50"/>
                  </a:cubicBezTo>
                  <a:lnTo>
                    <a:pt x="270" y="58"/>
                  </a:lnTo>
                  <a:close/>
                  <a:moveTo>
                    <a:pt x="270" y="60"/>
                  </a:moveTo>
                  <a:cubicBezTo>
                    <a:pt x="270" y="67"/>
                    <a:pt x="270" y="67"/>
                    <a:pt x="270" y="67"/>
                  </a:cubicBezTo>
                  <a:cubicBezTo>
                    <a:pt x="263" y="67"/>
                    <a:pt x="263" y="67"/>
                    <a:pt x="263" y="67"/>
                  </a:cubicBezTo>
                  <a:cubicBezTo>
                    <a:pt x="263" y="60"/>
                    <a:pt x="263" y="60"/>
                    <a:pt x="263" y="60"/>
                  </a:cubicBezTo>
                  <a:lnTo>
                    <a:pt x="270" y="60"/>
                  </a:lnTo>
                  <a:close/>
                  <a:moveTo>
                    <a:pt x="270" y="69"/>
                  </a:moveTo>
                  <a:cubicBezTo>
                    <a:pt x="270" y="77"/>
                    <a:pt x="270" y="77"/>
                    <a:pt x="270" y="77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3" y="69"/>
                    <a:pt x="263" y="69"/>
                    <a:pt x="263" y="69"/>
                  </a:cubicBezTo>
                  <a:lnTo>
                    <a:pt x="270" y="69"/>
                  </a:lnTo>
                  <a:close/>
                  <a:moveTo>
                    <a:pt x="270" y="79"/>
                  </a:moveTo>
                  <a:cubicBezTo>
                    <a:pt x="270" y="86"/>
                    <a:pt x="270" y="86"/>
                    <a:pt x="270" y="86"/>
                  </a:cubicBezTo>
                  <a:cubicBezTo>
                    <a:pt x="263" y="86"/>
                    <a:pt x="263" y="86"/>
                    <a:pt x="263" y="86"/>
                  </a:cubicBezTo>
                  <a:cubicBezTo>
                    <a:pt x="263" y="79"/>
                    <a:pt x="263" y="79"/>
                    <a:pt x="263" y="79"/>
                  </a:cubicBezTo>
                  <a:lnTo>
                    <a:pt x="270" y="79"/>
                  </a:lnTo>
                  <a:close/>
                  <a:moveTo>
                    <a:pt x="272" y="79"/>
                  </a:moveTo>
                  <a:cubicBezTo>
                    <a:pt x="278" y="79"/>
                    <a:pt x="278" y="79"/>
                    <a:pt x="278" y="79"/>
                  </a:cubicBezTo>
                  <a:cubicBezTo>
                    <a:pt x="278" y="86"/>
                    <a:pt x="278" y="86"/>
                    <a:pt x="278" y="86"/>
                  </a:cubicBezTo>
                  <a:cubicBezTo>
                    <a:pt x="272" y="86"/>
                    <a:pt x="272" y="86"/>
                    <a:pt x="272" y="86"/>
                  </a:cubicBezTo>
                  <a:lnTo>
                    <a:pt x="272" y="79"/>
                  </a:lnTo>
                  <a:close/>
                  <a:moveTo>
                    <a:pt x="280" y="79"/>
                  </a:moveTo>
                  <a:cubicBezTo>
                    <a:pt x="287" y="79"/>
                    <a:pt x="287" y="79"/>
                    <a:pt x="287" y="79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0" y="86"/>
                    <a:pt x="280" y="86"/>
                    <a:pt x="280" y="86"/>
                  </a:cubicBezTo>
                  <a:lnTo>
                    <a:pt x="280" y="79"/>
                  </a:lnTo>
                  <a:close/>
                  <a:moveTo>
                    <a:pt x="288" y="79"/>
                  </a:moveTo>
                  <a:cubicBezTo>
                    <a:pt x="295" y="79"/>
                    <a:pt x="295" y="79"/>
                    <a:pt x="295" y="79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88" y="86"/>
                    <a:pt x="288" y="86"/>
                    <a:pt x="288" y="86"/>
                  </a:cubicBezTo>
                  <a:lnTo>
                    <a:pt x="288" y="79"/>
                  </a:lnTo>
                  <a:close/>
                  <a:moveTo>
                    <a:pt x="297" y="79"/>
                  </a:moveTo>
                  <a:cubicBezTo>
                    <a:pt x="304" y="79"/>
                    <a:pt x="304" y="79"/>
                    <a:pt x="304" y="79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86"/>
                    <a:pt x="297" y="86"/>
                    <a:pt x="297" y="86"/>
                  </a:cubicBezTo>
                  <a:lnTo>
                    <a:pt x="297" y="79"/>
                  </a:lnTo>
                  <a:close/>
                  <a:moveTo>
                    <a:pt x="305" y="79"/>
                  </a:moveTo>
                  <a:cubicBezTo>
                    <a:pt x="312" y="79"/>
                    <a:pt x="312" y="79"/>
                    <a:pt x="312" y="79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5" y="86"/>
                    <a:pt x="305" y="86"/>
                    <a:pt x="305" y="86"/>
                  </a:cubicBezTo>
                  <a:lnTo>
                    <a:pt x="305" y="79"/>
                  </a:lnTo>
                  <a:close/>
                  <a:moveTo>
                    <a:pt x="270" y="48"/>
                  </a:moveTo>
                  <a:cubicBezTo>
                    <a:pt x="263" y="48"/>
                    <a:pt x="263" y="48"/>
                    <a:pt x="263" y="48"/>
                  </a:cubicBezTo>
                  <a:cubicBezTo>
                    <a:pt x="263" y="41"/>
                    <a:pt x="263" y="41"/>
                    <a:pt x="263" y="41"/>
                  </a:cubicBezTo>
                  <a:cubicBezTo>
                    <a:pt x="270" y="41"/>
                    <a:pt x="270" y="41"/>
                    <a:pt x="270" y="41"/>
                  </a:cubicBezTo>
                  <a:lnTo>
                    <a:pt x="270" y="48"/>
                  </a:lnTo>
                  <a:close/>
                  <a:moveTo>
                    <a:pt x="263" y="88"/>
                  </a:moveTo>
                  <a:cubicBezTo>
                    <a:pt x="270" y="88"/>
                    <a:pt x="270" y="88"/>
                    <a:pt x="270" y="88"/>
                  </a:cubicBezTo>
                  <a:cubicBezTo>
                    <a:pt x="270" y="95"/>
                    <a:pt x="270" y="95"/>
                    <a:pt x="270" y="95"/>
                  </a:cubicBezTo>
                  <a:cubicBezTo>
                    <a:pt x="263" y="95"/>
                    <a:pt x="263" y="95"/>
                    <a:pt x="263" y="95"/>
                  </a:cubicBezTo>
                  <a:lnTo>
                    <a:pt x="263" y="88"/>
                  </a:lnTo>
                  <a:close/>
                  <a:moveTo>
                    <a:pt x="272" y="88"/>
                  </a:moveTo>
                  <a:cubicBezTo>
                    <a:pt x="278" y="88"/>
                    <a:pt x="278" y="88"/>
                    <a:pt x="278" y="88"/>
                  </a:cubicBezTo>
                  <a:cubicBezTo>
                    <a:pt x="278" y="95"/>
                    <a:pt x="278" y="95"/>
                    <a:pt x="278" y="95"/>
                  </a:cubicBezTo>
                  <a:cubicBezTo>
                    <a:pt x="272" y="95"/>
                    <a:pt x="272" y="95"/>
                    <a:pt x="272" y="95"/>
                  </a:cubicBezTo>
                  <a:lnTo>
                    <a:pt x="272" y="88"/>
                  </a:lnTo>
                  <a:close/>
                  <a:moveTo>
                    <a:pt x="280" y="88"/>
                  </a:moveTo>
                  <a:cubicBezTo>
                    <a:pt x="287" y="88"/>
                    <a:pt x="287" y="88"/>
                    <a:pt x="287" y="88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0" y="95"/>
                    <a:pt x="280" y="95"/>
                    <a:pt x="280" y="95"/>
                  </a:cubicBezTo>
                  <a:lnTo>
                    <a:pt x="280" y="88"/>
                  </a:lnTo>
                  <a:close/>
                  <a:moveTo>
                    <a:pt x="288" y="88"/>
                  </a:moveTo>
                  <a:cubicBezTo>
                    <a:pt x="295" y="88"/>
                    <a:pt x="295" y="88"/>
                    <a:pt x="295" y="88"/>
                  </a:cubicBezTo>
                  <a:cubicBezTo>
                    <a:pt x="295" y="95"/>
                    <a:pt x="295" y="95"/>
                    <a:pt x="295" y="95"/>
                  </a:cubicBezTo>
                  <a:cubicBezTo>
                    <a:pt x="288" y="95"/>
                    <a:pt x="288" y="95"/>
                    <a:pt x="288" y="95"/>
                  </a:cubicBezTo>
                  <a:lnTo>
                    <a:pt x="288" y="88"/>
                  </a:lnTo>
                  <a:close/>
                  <a:moveTo>
                    <a:pt x="297" y="88"/>
                  </a:moveTo>
                  <a:cubicBezTo>
                    <a:pt x="304" y="88"/>
                    <a:pt x="304" y="88"/>
                    <a:pt x="304" y="88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297" y="95"/>
                    <a:pt x="297" y="95"/>
                    <a:pt x="297" y="95"/>
                  </a:cubicBezTo>
                  <a:lnTo>
                    <a:pt x="297" y="88"/>
                  </a:lnTo>
                  <a:close/>
                  <a:moveTo>
                    <a:pt x="305" y="88"/>
                  </a:moveTo>
                  <a:cubicBezTo>
                    <a:pt x="312" y="88"/>
                    <a:pt x="312" y="88"/>
                    <a:pt x="312" y="8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05" y="95"/>
                    <a:pt x="305" y="95"/>
                    <a:pt x="305" y="95"/>
                  </a:cubicBezTo>
                  <a:lnTo>
                    <a:pt x="305" y="88"/>
                  </a:lnTo>
                  <a:close/>
                  <a:moveTo>
                    <a:pt x="312" y="36"/>
                  </a:moveTo>
                  <a:cubicBezTo>
                    <a:pt x="312" y="39"/>
                    <a:pt x="312" y="39"/>
                    <a:pt x="312" y="39"/>
                  </a:cubicBezTo>
                  <a:cubicBezTo>
                    <a:pt x="305" y="39"/>
                    <a:pt x="305" y="39"/>
                    <a:pt x="305" y="39"/>
                  </a:cubicBezTo>
                  <a:cubicBezTo>
                    <a:pt x="305" y="39"/>
                    <a:pt x="304" y="39"/>
                    <a:pt x="304" y="39"/>
                  </a:cubicBezTo>
                  <a:cubicBezTo>
                    <a:pt x="304" y="39"/>
                    <a:pt x="304" y="39"/>
                    <a:pt x="304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8" y="39"/>
                    <a:pt x="288" y="39"/>
                    <a:pt x="288" y="39"/>
                  </a:cubicBezTo>
                  <a:cubicBezTo>
                    <a:pt x="287" y="39"/>
                    <a:pt x="287" y="39"/>
                    <a:pt x="287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9" y="39"/>
                    <a:pt x="279" y="39"/>
                    <a:pt x="279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0" y="39"/>
                  </a:cubicBezTo>
                  <a:cubicBezTo>
                    <a:pt x="263" y="39"/>
                    <a:pt x="263" y="39"/>
                    <a:pt x="263" y="39"/>
                  </a:cubicBezTo>
                  <a:cubicBezTo>
                    <a:pt x="263" y="3"/>
                    <a:pt x="263" y="3"/>
                    <a:pt x="263" y="3"/>
                  </a:cubicBezTo>
                  <a:lnTo>
                    <a:pt x="31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281"/>
            <p:cNvSpPr>
              <a:spLocks noEditPoints="1"/>
            </p:cNvSpPr>
            <p:nvPr userDrawn="1"/>
          </p:nvSpPr>
          <p:spPr bwMode="auto">
            <a:xfrm>
              <a:off x="4313238" y="4302125"/>
              <a:ext cx="434975" cy="531813"/>
            </a:xfrm>
            <a:custGeom>
              <a:avLst/>
              <a:gdLst>
                <a:gd name="T0" fmla="*/ 217 w 274"/>
                <a:gd name="T1" fmla="*/ 119 h 335"/>
                <a:gd name="T2" fmla="*/ 178 w 274"/>
                <a:gd name="T3" fmla="*/ 80 h 335"/>
                <a:gd name="T4" fmla="*/ 217 w 274"/>
                <a:gd name="T5" fmla="*/ 80 h 335"/>
                <a:gd name="T6" fmla="*/ 139 w 274"/>
                <a:gd name="T7" fmla="*/ 0 h 335"/>
                <a:gd name="T8" fmla="*/ 56 w 274"/>
                <a:gd name="T9" fmla="*/ 80 h 335"/>
                <a:gd name="T10" fmla="*/ 96 w 274"/>
                <a:gd name="T11" fmla="*/ 80 h 335"/>
                <a:gd name="T12" fmla="*/ 56 w 274"/>
                <a:gd name="T13" fmla="*/ 119 h 335"/>
                <a:gd name="T14" fmla="*/ 96 w 274"/>
                <a:gd name="T15" fmla="*/ 119 h 335"/>
                <a:gd name="T16" fmla="*/ 0 w 274"/>
                <a:gd name="T17" fmla="*/ 216 h 335"/>
                <a:gd name="T18" fmla="*/ 117 w 274"/>
                <a:gd name="T19" fmla="*/ 216 h 335"/>
                <a:gd name="T20" fmla="*/ 117 w 274"/>
                <a:gd name="T21" fmla="*/ 335 h 335"/>
                <a:gd name="T22" fmla="*/ 156 w 274"/>
                <a:gd name="T23" fmla="*/ 335 h 335"/>
                <a:gd name="T24" fmla="*/ 156 w 274"/>
                <a:gd name="T25" fmla="*/ 216 h 335"/>
                <a:gd name="T26" fmla="*/ 274 w 274"/>
                <a:gd name="T27" fmla="*/ 216 h 335"/>
                <a:gd name="T28" fmla="*/ 183 w 274"/>
                <a:gd name="T29" fmla="*/ 119 h 335"/>
                <a:gd name="T30" fmla="*/ 217 w 274"/>
                <a:gd name="T31" fmla="*/ 119 h 335"/>
                <a:gd name="T32" fmla="*/ 252 w 274"/>
                <a:gd name="T33" fmla="*/ 207 h 335"/>
                <a:gd name="T34" fmla="*/ 152 w 274"/>
                <a:gd name="T35" fmla="*/ 207 h 335"/>
                <a:gd name="T36" fmla="*/ 152 w 274"/>
                <a:gd name="T37" fmla="*/ 331 h 335"/>
                <a:gd name="T38" fmla="*/ 122 w 274"/>
                <a:gd name="T39" fmla="*/ 331 h 335"/>
                <a:gd name="T40" fmla="*/ 122 w 274"/>
                <a:gd name="T41" fmla="*/ 207 h 335"/>
                <a:gd name="T42" fmla="*/ 21 w 274"/>
                <a:gd name="T43" fmla="*/ 207 h 335"/>
                <a:gd name="T44" fmla="*/ 113 w 274"/>
                <a:gd name="T45" fmla="*/ 110 h 335"/>
                <a:gd name="T46" fmla="*/ 78 w 274"/>
                <a:gd name="T47" fmla="*/ 110 h 335"/>
                <a:gd name="T48" fmla="*/ 113 w 274"/>
                <a:gd name="T49" fmla="*/ 75 h 335"/>
                <a:gd name="T50" fmla="*/ 78 w 274"/>
                <a:gd name="T51" fmla="*/ 75 h 335"/>
                <a:gd name="T52" fmla="*/ 139 w 274"/>
                <a:gd name="T53" fmla="*/ 9 h 335"/>
                <a:gd name="T54" fmla="*/ 200 w 274"/>
                <a:gd name="T55" fmla="*/ 75 h 335"/>
                <a:gd name="T56" fmla="*/ 161 w 274"/>
                <a:gd name="T57" fmla="*/ 75 h 335"/>
                <a:gd name="T58" fmla="*/ 200 w 274"/>
                <a:gd name="T59" fmla="*/ 110 h 335"/>
                <a:gd name="T60" fmla="*/ 161 w 274"/>
                <a:gd name="T61" fmla="*/ 110 h 335"/>
                <a:gd name="T62" fmla="*/ 252 w 274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4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7" y="216"/>
                  </a:lnTo>
                  <a:lnTo>
                    <a:pt x="117" y="335"/>
                  </a:lnTo>
                  <a:lnTo>
                    <a:pt x="156" y="335"/>
                  </a:lnTo>
                  <a:lnTo>
                    <a:pt x="156" y="216"/>
                  </a:lnTo>
                  <a:lnTo>
                    <a:pt x="274" y="216"/>
                  </a:lnTo>
                  <a:lnTo>
                    <a:pt x="183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52" y="207"/>
                  </a:lnTo>
                  <a:lnTo>
                    <a:pt x="152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1" y="207"/>
                  </a:lnTo>
                  <a:lnTo>
                    <a:pt x="113" y="110"/>
                  </a:lnTo>
                  <a:lnTo>
                    <a:pt x="78" y="110"/>
                  </a:lnTo>
                  <a:lnTo>
                    <a:pt x="113" y="75"/>
                  </a:lnTo>
                  <a:lnTo>
                    <a:pt x="78" y="75"/>
                  </a:lnTo>
                  <a:lnTo>
                    <a:pt x="139" y="9"/>
                  </a:lnTo>
                  <a:lnTo>
                    <a:pt x="200" y="75"/>
                  </a:lnTo>
                  <a:lnTo>
                    <a:pt x="161" y="75"/>
                  </a:lnTo>
                  <a:lnTo>
                    <a:pt x="200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282"/>
            <p:cNvSpPr>
              <a:spLocks noEditPoints="1"/>
            </p:cNvSpPr>
            <p:nvPr userDrawn="1"/>
          </p:nvSpPr>
          <p:spPr bwMode="auto">
            <a:xfrm>
              <a:off x="7381875" y="4302125"/>
              <a:ext cx="428625" cy="531813"/>
            </a:xfrm>
            <a:custGeom>
              <a:avLst/>
              <a:gdLst>
                <a:gd name="T0" fmla="*/ 217 w 270"/>
                <a:gd name="T1" fmla="*/ 119 h 335"/>
                <a:gd name="T2" fmla="*/ 178 w 270"/>
                <a:gd name="T3" fmla="*/ 80 h 335"/>
                <a:gd name="T4" fmla="*/ 217 w 270"/>
                <a:gd name="T5" fmla="*/ 80 h 335"/>
                <a:gd name="T6" fmla="*/ 139 w 270"/>
                <a:gd name="T7" fmla="*/ 0 h 335"/>
                <a:gd name="T8" fmla="*/ 56 w 270"/>
                <a:gd name="T9" fmla="*/ 80 h 335"/>
                <a:gd name="T10" fmla="*/ 96 w 270"/>
                <a:gd name="T11" fmla="*/ 80 h 335"/>
                <a:gd name="T12" fmla="*/ 56 w 270"/>
                <a:gd name="T13" fmla="*/ 119 h 335"/>
                <a:gd name="T14" fmla="*/ 96 w 270"/>
                <a:gd name="T15" fmla="*/ 119 h 335"/>
                <a:gd name="T16" fmla="*/ 0 w 270"/>
                <a:gd name="T17" fmla="*/ 216 h 335"/>
                <a:gd name="T18" fmla="*/ 113 w 270"/>
                <a:gd name="T19" fmla="*/ 216 h 335"/>
                <a:gd name="T20" fmla="*/ 113 w 270"/>
                <a:gd name="T21" fmla="*/ 335 h 335"/>
                <a:gd name="T22" fmla="*/ 157 w 270"/>
                <a:gd name="T23" fmla="*/ 335 h 335"/>
                <a:gd name="T24" fmla="*/ 157 w 270"/>
                <a:gd name="T25" fmla="*/ 216 h 335"/>
                <a:gd name="T26" fmla="*/ 270 w 270"/>
                <a:gd name="T27" fmla="*/ 216 h 335"/>
                <a:gd name="T28" fmla="*/ 178 w 270"/>
                <a:gd name="T29" fmla="*/ 119 h 335"/>
                <a:gd name="T30" fmla="*/ 217 w 270"/>
                <a:gd name="T31" fmla="*/ 119 h 335"/>
                <a:gd name="T32" fmla="*/ 252 w 270"/>
                <a:gd name="T33" fmla="*/ 207 h 335"/>
                <a:gd name="T34" fmla="*/ 148 w 270"/>
                <a:gd name="T35" fmla="*/ 207 h 335"/>
                <a:gd name="T36" fmla="*/ 148 w 270"/>
                <a:gd name="T37" fmla="*/ 331 h 335"/>
                <a:gd name="T38" fmla="*/ 122 w 270"/>
                <a:gd name="T39" fmla="*/ 331 h 335"/>
                <a:gd name="T40" fmla="*/ 122 w 270"/>
                <a:gd name="T41" fmla="*/ 207 h 335"/>
                <a:gd name="T42" fmla="*/ 22 w 270"/>
                <a:gd name="T43" fmla="*/ 207 h 335"/>
                <a:gd name="T44" fmla="*/ 113 w 270"/>
                <a:gd name="T45" fmla="*/ 110 h 335"/>
                <a:gd name="T46" fmla="*/ 74 w 270"/>
                <a:gd name="T47" fmla="*/ 110 h 335"/>
                <a:gd name="T48" fmla="*/ 113 w 270"/>
                <a:gd name="T49" fmla="*/ 75 h 335"/>
                <a:gd name="T50" fmla="*/ 74 w 270"/>
                <a:gd name="T51" fmla="*/ 75 h 335"/>
                <a:gd name="T52" fmla="*/ 139 w 270"/>
                <a:gd name="T53" fmla="*/ 9 h 335"/>
                <a:gd name="T54" fmla="*/ 196 w 270"/>
                <a:gd name="T55" fmla="*/ 75 h 335"/>
                <a:gd name="T56" fmla="*/ 161 w 270"/>
                <a:gd name="T57" fmla="*/ 75 h 335"/>
                <a:gd name="T58" fmla="*/ 196 w 270"/>
                <a:gd name="T59" fmla="*/ 110 h 335"/>
                <a:gd name="T60" fmla="*/ 161 w 270"/>
                <a:gd name="T61" fmla="*/ 110 h 335"/>
                <a:gd name="T62" fmla="*/ 252 w 270"/>
                <a:gd name="T63" fmla="*/ 207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0" h="335">
                  <a:moveTo>
                    <a:pt x="217" y="119"/>
                  </a:moveTo>
                  <a:lnTo>
                    <a:pt x="178" y="80"/>
                  </a:lnTo>
                  <a:lnTo>
                    <a:pt x="217" y="80"/>
                  </a:lnTo>
                  <a:lnTo>
                    <a:pt x="139" y="0"/>
                  </a:lnTo>
                  <a:lnTo>
                    <a:pt x="56" y="80"/>
                  </a:lnTo>
                  <a:lnTo>
                    <a:pt x="96" y="80"/>
                  </a:lnTo>
                  <a:lnTo>
                    <a:pt x="56" y="119"/>
                  </a:lnTo>
                  <a:lnTo>
                    <a:pt x="96" y="119"/>
                  </a:lnTo>
                  <a:lnTo>
                    <a:pt x="0" y="216"/>
                  </a:lnTo>
                  <a:lnTo>
                    <a:pt x="113" y="216"/>
                  </a:lnTo>
                  <a:lnTo>
                    <a:pt x="113" y="335"/>
                  </a:lnTo>
                  <a:lnTo>
                    <a:pt x="157" y="335"/>
                  </a:lnTo>
                  <a:lnTo>
                    <a:pt x="157" y="216"/>
                  </a:lnTo>
                  <a:lnTo>
                    <a:pt x="270" y="216"/>
                  </a:lnTo>
                  <a:lnTo>
                    <a:pt x="178" y="119"/>
                  </a:lnTo>
                  <a:lnTo>
                    <a:pt x="217" y="119"/>
                  </a:lnTo>
                  <a:close/>
                  <a:moveTo>
                    <a:pt x="252" y="207"/>
                  </a:moveTo>
                  <a:lnTo>
                    <a:pt x="148" y="207"/>
                  </a:lnTo>
                  <a:lnTo>
                    <a:pt x="148" y="331"/>
                  </a:lnTo>
                  <a:lnTo>
                    <a:pt x="122" y="331"/>
                  </a:lnTo>
                  <a:lnTo>
                    <a:pt x="122" y="207"/>
                  </a:lnTo>
                  <a:lnTo>
                    <a:pt x="22" y="207"/>
                  </a:lnTo>
                  <a:lnTo>
                    <a:pt x="113" y="110"/>
                  </a:lnTo>
                  <a:lnTo>
                    <a:pt x="74" y="110"/>
                  </a:lnTo>
                  <a:lnTo>
                    <a:pt x="113" y="75"/>
                  </a:lnTo>
                  <a:lnTo>
                    <a:pt x="74" y="75"/>
                  </a:lnTo>
                  <a:lnTo>
                    <a:pt x="139" y="9"/>
                  </a:lnTo>
                  <a:lnTo>
                    <a:pt x="196" y="75"/>
                  </a:lnTo>
                  <a:lnTo>
                    <a:pt x="161" y="75"/>
                  </a:lnTo>
                  <a:lnTo>
                    <a:pt x="196" y="110"/>
                  </a:lnTo>
                  <a:lnTo>
                    <a:pt x="161" y="110"/>
                  </a:lnTo>
                  <a:lnTo>
                    <a:pt x="252" y="2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283"/>
            <p:cNvSpPr>
              <a:spLocks noEditPoints="1"/>
            </p:cNvSpPr>
            <p:nvPr userDrawn="1"/>
          </p:nvSpPr>
          <p:spPr bwMode="auto">
            <a:xfrm>
              <a:off x="11722100" y="4714875"/>
              <a:ext cx="26988" cy="34925"/>
            </a:xfrm>
            <a:custGeom>
              <a:avLst/>
              <a:gdLst>
                <a:gd name="T0" fmla="*/ 2 w 4"/>
                <a:gd name="T1" fmla="*/ 0 h 5"/>
                <a:gd name="T2" fmla="*/ 0 w 4"/>
                <a:gd name="T3" fmla="*/ 1 h 5"/>
                <a:gd name="T4" fmla="*/ 1 w 4"/>
                <a:gd name="T5" fmla="*/ 4 h 5"/>
                <a:gd name="T6" fmla="*/ 2 w 4"/>
                <a:gd name="T7" fmla="*/ 5 h 5"/>
                <a:gd name="T8" fmla="*/ 3 w 4"/>
                <a:gd name="T9" fmla="*/ 4 h 5"/>
                <a:gd name="T10" fmla="*/ 3 w 4"/>
                <a:gd name="T11" fmla="*/ 1 h 5"/>
                <a:gd name="T12" fmla="*/ 2 w 4"/>
                <a:gd name="T13" fmla="*/ 0 h 5"/>
                <a:gd name="T14" fmla="*/ 2 w 4"/>
                <a:gd name="T15" fmla="*/ 4 h 5"/>
                <a:gd name="T16" fmla="*/ 1 w 4"/>
                <a:gd name="T17" fmla="*/ 3 h 5"/>
                <a:gd name="T18" fmla="*/ 1 w 4"/>
                <a:gd name="T19" fmla="*/ 1 h 5"/>
                <a:gd name="T20" fmla="*/ 2 w 4"/>
                <a:gd name="T21" fmla="*/ 1 h 5"/>
                <a:gd name="T22" fmla="*/ 2 w 4"/>
                <a:gd name="T23" fmla="*/ 1 h 5"/>
                <a:gd name="T24" fmla="*/ 2 w 4"/>
                <a:gd name="T25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4" y="4"/>
                    <a:pt x="4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lose/>
                  <a:moveTo>
                    <a:pt x="2" y="4"/>
                  </a:moveTo>
                  <a:cubicBezTo>
                    <a:pt x="2" y="4"/>
                    <a:pt x="2" y="4"/>
                    <a:pt x="1" y="3"/>
                  </a:cubicBezTo>
                  <a:cubicBezTo>
                    <a:pt x="1" y="3"/>
                    <a:pt x="1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284"/>
            <p:cNvSpPr>
              <a:spLocks noEditPoints="1"/>
            </p:cNvSpPr>
            <p:nvPr userDrawn="1"/>
          </p:nvSpPr>
          <p:spPr bwMode="auto">
            <a:xfrm>
              <a:off x="11798300" y="4778375"/>
              <a:ext cx="20638" cy="34925"/>
            </a:xfrm>
            <a:custGeom>
              <a:avLst/>
              <a:gdLst>
                <a:gd name="T0" fmla="*/ 0 w 3"/>
                <a:gd name="T1" fmla="*/ 3 h 5"/>
                <a:gd name="T2" fmla="*/ 1 w 3"/>
                <a:gd name="T3" fmla="*/ 5 h 5"/>
                <a:gd name="T4" fmla="*/ 2 w 3"/>
                <a:gd name="T5" fmla="*/ 5 h 5"/>
                <a:gd name="T6" fmla="*/ 3 w 3"/>
                <a:gd name="T7" fmla="*/ 4 h 5"/>
                <a:gd name="T8" fmla="*/ 3 w 3"/>
                <a:gd name="T9" fmla="*/ 1 h 5"/>
                <a:gd name="T10" fmla="*/ 1 w 3"/>
                <a:gd name="T11" fmla="*/ 0 h 5"/>
                <a:gd name="T12" fmla="*/ 0 w 3"/>
                <a:gd name="T13" fmla="*/ 3 h 5"/>
                <a:gd name="T14" fmla="*/ 2 w 3"/>
                <a:gd name="T15" fmla="*/ 1 h 5"/>
                <a:gd name="T16" fmla="*/ 2 w 3"/>
                <a:gd name="T17" fmla="*/ 2 h 5"/>
                <a:gd name="T18" fmla="*/ 2 w 3"/>
                <a:gd name="T19" fmla="*/ 4 h 5"/>
                <a:gd name="T20" fmla="*/ 2 w 3"/>
                <a:gd name="T21" fmla="*/ 4 h 5"/>
                <a:gd name="T22" fmla="*/ 1 w 3"/>
                <a:gd name="T23" fmla="*/ 4 h 5"/>
                <a:gd name="T24" fmla="*/ 1 w 3"/>
                <a:gd name="T25" fmla="*/ 3 h 5"/>
                <a:gd name="T26" fmla="*/ 1 w 3"/>
                <a:gd name="T27" fmla="*/ 1 h 5"/>
                <a:gd name="T28" fmla="*/ 2 w 3"/>
                <a:gd name="T2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4"/>
                  </a:cubicBezTo>
                  <a:cubicBezTo>
                    <a:pt x="3" y="4"/>
                    <a:pt x="3" y="2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ubicBezTo>
                    <a:pt x="0" y="1"/>
                    <a:pt x="0" y="2"/>
                    <a:pt x="0" y="3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285"/>
            <p:cNvSpPr>
              <a:spLocks noEditPoints="1"/>
            </p:cNvSpPr>
            <p:nvPr userDrawn="1"/>
          </p:nvSpPr>
          <p:spPr bwMode="auto">
            <a:xfrm>
              <a:off x="10941050" y="4232275"/>
              <a:ext cx="1244600" cy="615950"/>
            </a:xfrm>
            <a:custGeom>
              <a:avLst/>
              <a:gdLst>
                <a:gd name="T0" fmla="*/ 175 w 180"/>
                <a:gd name="T1" fmla="*/ 84 h 88"/>
                <a:gd name="T2" fmla="*/ 168 w 180"/>
                <a:gd name="T3" fmla="*/ 84 h 88"/>
                <a:gd name="T4" fmla="*/ 168 w 180"/>
                <a:gd name="T5" fmla="*/ 3 h 88"/>
                <a:gd name="T6" fmla="*/ 165 w 180"/>
                <a:gd name="T7" fmla="*/ 0 h 88"/>
                <a:gd name="T8" fmla="*/ 56 w 180"/>
                <a:gd name="T9" fmla="*/ 0 h 88"/>
                <a:gd name="T10" fmla="*/ 52 w 180"/>
                <a:gd name="T11" fmla="*/ 5 h 88"/>
                <a:gd name="T12" fmla="*/ 52 w 180"/>
                <a:gd name="T13" fmla="*/ 42 h 88"/>
                <a:gd name="T14" fmla="*/ 125 w 180"/>
                <a:gd name="T15" fmla="*/ 43 h 88"/>
                <a:gd name="T16" fmla="*/ 127 w 180"/>
                <a:gd name="T17" fmla="*/ 65 h 88"/>
                <a:gd name="T18" fmla="*/ 165 w 180"/>
                <a:gd name="T19" fmla="*/ 66 h 88"/>
                <a:gd name="T20" fmla="*/ 107 w 180"/>
                <a:gd name="T21" fmla="*/ 85 h 88"/>
                <a:gd name="T22" fmla="*/ 126 w 180"/>
                <a:gd name="T23" fmla="*/ 66 h 88"/>
                <a:gd name="T24" fmla="*/ 126 w 180"/>
                <a:gd name="T25" fmla="*/ 45 h 88"/>
                <a:gd name="T26" fmla="*/ 21 w 180"/>
                <a:gd name="T27" fmla="*/ 43 h 88"/>
                <a:gd name="T28" fmla="*/ 17 w 180"/>
                <a:gd name="T29" fmla="*/ 44 h 88"/>
                <a:gd name="T30" fmla="*/ 16 w 180"/>
                <a:gd name="T31" fmla="*/ 49 h 88"/>
                <a:gd name="T32" fmla="*/ 15 w 180"/>
                <a:gd name="T33" fmla="*/ 65 h 88"/>
                <a:gd name="T34" fmla="*/ 13 w 180"/>
                <a:gd name="T35" fmla="*/ 64 h 88"/>
                <a:gd name="T36" fmla="*/ 10 w 180"/>
                <a:gd name="T37" fmla="*/ 62 h 88"/>
                <a:gd name="T38" fmla="*/ 6 w 180"/>
                <a:gd name="T39" fmla="*/ 62 h 88"/>
                <a:gd name="T40" fmla="*/ 5 w 180"/>
                <a:gd name="T41" fmla="*/ 68 h 88"/>
                <a:gd name="T42" fmla="*/ 5 w 180"/>
                <a:gd name="T43" fmla="*/ 84 h 88"/>
                <a:gd name="T44" fmla="*/ 0 w 180"/>
                <a:gd name="T45" fmla="*/ 86 h 88"/>
                <a:gd name="T46" fmla="*/ 3 w 180"/>
                <a:gd name="T47" fmla="*/ 88 h 88"/>
                <a:gd name="T48" fmla="*/ 6 w 180"/>
                <a:gd name="T49" fmla="*/ 88 h 88"/>
                <a:gd name="T50" fmla="*/ 172 w 180"/>
                <a:gd name="T51" fmla="*/ 88 h 88"/>
                <a:gd name="T52" fmla="*/ 180 w 180"/>
                <a:gd name="T53" fmla="*/ 87 h 88"/>
                <a:gd name="T54" fmla="*/ 178 w 180"/>
                <a:gd name="T55" fmla="*/ 87 h 88"/>
                <a:gd name="T56" fmla="*/ 169 w 180"/>
                <a:gd name="T57" fmla="*/ 87 h 88"/>
                <a:gd name="T58" fmla="*/ 5 w 180"/>
                <a:gd name="T59" fmla="*/ 87 h 88"/>
                <a:gd name="T60" fmla="*/ 1 w 180"/>
                <a:gd name="T61" fmla="*/ 86 h 88"/>
                <a:gd name="T62" fmla="*/ 4 w 180"/>
                <a:gd name="T63" fmla="*/ 85 h 88"/>
                <a:gd name="T64" fmla="*/ 6 w 180"/>
                <a:gd name="T65" fmla="*/ 85 h 88"/>
                <a:gd name="T66" fmla="*/ 6 w 180"/>
                <a:gd name="T67" fmla="*/ 68 h 88"/>
                <a:gd name="T68" fmla="*/ 7 w 180"/>
                <a:gd name="T69" fmla="*/ 63 h 88"/>
                <a:gd name="T70" fmla="*/ 10 w 180"/>
                <a:gd name="T71" fmla="*/ 63 h 88"/>
                <a:gd name="T72" fmla="*/ 12 w 180"/>
                <a:gd name="T73" fmla="*/ 64 h 88"/>
                <a:gd name="T74" fmla="*/ 13 w 180"/>
                <a:gd name="T75" fmla="*/ 66 h 88"/>
                <a:gd name="T76" fmla="*/ 17 w 180"/>
                <a:gd name="T77" fmla="*/ 66 h 88"/>
                <a:gd name="T78" fmla="*/ 17 w 180"/>
                <a:gd name="T79" fmla="*/ 66 h 88"/>
                <a:gd name="T80" fmla="*/ 17 w 180"/>
                <a:gd name="T81" fmla="*/ 48 h 88"/>
                <a:gd name="T82" fmla="*/ 20 w 180"/>
                <a:gd name="T83" fmla="*/ 44 h 88"/>
                <a:gd name="T84" fmla="*/ 125 w 180"/>
                <a:gd name="T85" fmla="*/ 44 h 88"/>
                <a:gd name="T86" fmla="*/ 126 w 180"/>
                <a:gd name="T87" fmla="*/ 65 h 88"/>
                <a:gd name="T88" fmla="*/ 106 w 180"/>
                <a:gd name="T89" fmla="*/ 66 h 88"/>
                <a:gd name="T90" fmla="*/ 107 w 180"/>
                <a:gd name="T91" fmla="*/ 85 h 88"/>
                <a:gd name="T92" fmla="*/ 166 w 180"/>
                <a:gd name="T93" fmla="*/ 85 h 88"/>
                <a:gd name="T94" fmla="*/ 166 w 180"/>
                <a:gd name="T95" fmla="*/ 65 h 88"/>
                <a:gd name="T96" fmla="*/ 128 w 180"/>
                <a:gd name="T97" fmla="*/ 45 h 88"/>
                <a:gd name="T98" fmla="*/ 53 w 180"/>
                <a:gd name="T99" fmla="*/ 42 h 88"/>
                <a:gd name="T100" fmla="*/ 53 w 180"/>
                <a:gd name="T101" fmla="*/ 5 h 88"/>
                <a:gd name="T102" fmla="*/ 56 w 180"/>
                <a:gd name="T103" fmla="*/ 1 h 88"/>
                <a:gd name="T104" fmla="*/ 165 w 180"/>
                <a:gd name="T105" fmla="*/ 1 h 88"/>
                <a:gd name="T106" fmla="*/ 167 w 180"/>
                <a:gd name="T107" fmla="*/ 3 h 88"/>
                <a:gd name="T108" fmla="*/ 167 w 180"/>
                <a:gd name="T109" fmla="*/ 85 h 88"/>
                <a:gd name="T110" fmla="*/ 174 w 180"/>
                <a:gd name="T111" fmla="*/ 85 h 88"/>
                <a:gd name="T112" fmla="*/ 179 w 180"/>
                <a:gd name="T113" fmla="*/ 86 h 88"/>
                <a:gd name="T114" fmla="*/ 178 w 180"/>
                <a:gd name="T115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88">
                  <a:moveTo>
                    <a:pt x="180" y="85"/>
                  </a:moveTo>
                  <a:cubicBezTo>
                    <a:pt x="179" y="84"/>
                    <a:pt x="177" y="84"/>
                    <a:pt x="175" y="84"/>
                  </a:cubicBezTo>
                  <a:cubicBezTo>
                    <a:pt x="175" y="84"/>
                    <a:pt x="175" y="84"/>
                    <a:pt x="174" y="84"/>
                  </a:cubicBezTo>
                  <a:cubicBezTo>
                    <a:pt x="168" y="84"/>
                    <a:pt x="168" y="84"/>
                    <a:pt x="168" y="84"/>
                  </a:cubicBezTo>
                  <a:cubicBezTo>
                    <a:pt x="168" y="80"/>
                    <a:pt x="168" y="73"/>
                    <a:pt x="168" y="64"/>
                  </a:cubicBezTo>
                  <a:cubicBezTo>
                    <a:pt x="168" y="40"/>
                    <a:pt x="168" y="4"/>
                    <a:pt x="168" y="3"/>
                  </a:cubicBezTo>
                  <a:cubicBezTo>
                    <a:pt x="168" y="3"/>
                    <a:pt x="168" y="2"/>
                    <a:pt x="167" y="1"/>
                  </a:cubicBezTo>
                  <a:cubicBezTo>
                    <a:pt x="167" y="0"/>
                    <a:pt x="166" y="0"/>
                    <a:pt x="165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6" y="0"/>
                    <a:pt x="56" y="0"/>
                  </a:cubicBezTo>
                  <a:cubicBezTo>
                    <a:pt x="55" y="0"/>
                    <a:pt x="54" y="0"/>
                    <a:pt x="53" y="0"/>
                  </a:cubicBezTo>
                  <a:cubicBezTo>
                    <a:pt x="52" y="0"/>
                    <a:pt x="52" y="3"/>
                    <a:pt x="52" y="5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125" y="43"/>
                    <a:pt x="125" y="43"/>
                    <a:pt x="125" y="43"/>
                  </a:cubicBezTo>
                  <a:cubicBezTo>
                    <a:pt x="126" y="43"/>
                    <a:pt x="127" y="44"/>
                    <a:pt x="127" y="45"/>
                  </a:cubicBezTo>
                  <a:cubicBezTo>
                    <a:pt x="127" y="65"/>
                    <a:pt x="127" y="65"/>
                    <a:pt x="127" y="65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5" y="85"/>
                    <a:pt x="165" y="85"/>
                    <a:pt x="165" y="85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26" y="66"/>
                    <a:pt x="126" y="66"/>
                    <a:pt x="126" y="66"/>
                  </a:cubicBezTo>
                  <a:cubicBezTo>
                    <a:pt x="126" y="66"/>
                    <a:pt x="126" y="66"/>
                    <a:pt x="126" y="6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44"/>
                    <a:pt x="126" y="43"/>
                    <a:pt x="125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19" y="43"/>
                    <a:pt x="18" y="43"/>
                    <a:pt x="17" y="44"/>
                  </a:cubicBezTo>
                  <a:cubicBezTo>
                    <a:pt x="16" y="44"/>
                    <a:pt x="16" y="46"/>
                    <a:pt x="16" y="48"/>
                  </a:cubicBezTo>
                  <a:cubicBezTo>
                    <a:pt x="16" y="48"/>
                    <a:pt x="16" y="49"/>
                    <a:pt x="16" y="49"/>
                  </a:cubicBezTo>
                  <a:cubicBezTo>
                    <a:pt x="16" y="65"/>
                    <a:pt x="16" y="65"/>
                    <a:pt x="16" y="65"/>
                  </a:cubicBezTo>
                  <a:cubicBezTo>
                    <a:pt x="16" y="65"/>
                    <a:pt x="16" y="65"/>
                    <a:pt x="15" y="65"/>
                  </a:cubicBezTo>
                  <a:cubicBezTo>
                    <a:pt x="15" y="65"/>
                    <a:pt x="14" y="65"/>
                    <a:pt x="13" y="65"/>
                  </a:cubicBezTo>
                  <a:cubicBezTo>
                    <a:pt x="13" y="65"/>
                    <a:pt x="13" y="65"/>
                    <a:pt x="13" y="64"/>
                  </a:cubicBezTo>
                  <a:cubicBezTo>
                    <a:pt x="13" y="64"/>
                    <a:pt x="13" y="63"/>
                    <a:pt x="13" y="62"/>
                  </a:cubicBezTo>
                  <a:cubicBezTo>
                    <a:pt x="12" y="62"/>
                    <a:pt x="11" y="62"/>
                    <a:pt x="10" y="62"/>
                  </a:cubicBezTo>
                  <a:cubicBezTo>
                    <a:pt x="10" y="62"/>
                    <a:pt x="9" y="62"/>
                    <a:pt x="9" y="62"/>
                  </a:cubicBezTo>
                  <a:cubicBezTo>
                    <a:pt x="8" y="62"/>
                    <a:pt x="7" y="62"/>
                    <a:pt x="6" y="62"/>
                  </a:cubicBezTo>
                  <a:cubicBezTo>
                    <a:pt x="5" y="63"/>
                    <a:pt x="5" y="64"/>
                    <a:pt x="5" y="66"/>
                  </a:cubicBezTo>
                  <a:cubicBezTo>
                    <a:pt x="5" y="67"/>
                    <a:pt x="5" y="67"/>
                    <a:pt x="5" y="68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6"/>
                    <a:pt x="5" y="81"/>
                    <a:pt x="5" y="84"/>
                  </a:cubicBezTo>
                  <a:cubicBezTo>
                    <a:pt x="5" y="84"/>
                    <a:pt x="5" y="84"/>
                    <a:pt x="4" y="84"/>
                  </a:cubicBezTo>
                  <a:cubicBezTo>
                    <a:pt x="3" y="84"/>
                    <a:pt x="0" y="84"/>
                    <a:pt x="0" y="86"/>
                  </a:cubicBezTo>
                  <a:cubicBezTo>
                    <a:pt x="0" y="87"/>
                    <a:pt x="0" y="87"/>
                    <a:pt x="1" y="87"/>
                  </a:cubicBezTo>
                  <a:cubicBezTo>
                    <a:pt x="1" y="88"/>
                    <a:pt x="2" y="88"/>
                    <a:pt x="3" y="88"/>
                  </a:cubicBezTo>
                  <a:cubicBezTo>
                    <a:pt x="4" y="88"/>
                    <a:pt x="4" y="88"/>
                    <a:pt x="5" y="88"/>
                  </a:cubicBezTo>
                  <a:cubicBezTo>
                    <a:pt x="5" y="88"/>
                    <a:pt x="6" y="88"/>
                    <a:pt x="6" y="88"/>
                  </a:cubicBezTo>
                  <a:cubicBezTo>
                    <a:pt x="169" y="88"/>
                    <a:pt x="169" y="88"/>
                    <a:pt x="169" y="88"/>
                  </a:cubicBezTo>
                  <a:cubicBezTo>
                    <a:pt x="170" y="88"/>
                    <a:pt x="171" y="88"/>
                    <a:pt x="172" y="88"/>
                  </a:cubicBezTo>
                  <a:cubicBezTo>
                    <a:pt x="174" y="88"/>
                    <a:pt x="176" y="88"/>
                    <a:pt x="178" y="88"/>
                  </a:cubicBezTo>
                  <a:cubicBezTo>
                    <a:pt x="180" y="88"/>
                    <a:pt x="180" y="87"/>
                    <a:pt x="180" y="87"/>
                  </a:cubicBezTo>
                  <a:cubicBezTo>
                    <a:pt x="180" y="86"/>
                    <a:pt x="180" y="85"/>
                    <a:pt x="180" y="85"/>
                  </a:cubicBezTo>
                  <a:close/>
                  <a:moveTo>
                    <a:pt x="178" y="87"/>
                  </a:moveTo>
                  <a:cubicBezTo>
                    <a:pt x="176" y="87"/>
                    <a:pt x="174" y="87"/>
                    <a:pt x="172" y="87"/>
                  </a:cubicBezTo>
                  <a:cubicBezTo>
                    <a:pt x="171" y="87"/>
                    <a:pt x="170" y="87"/>
                    <a:pt x="169" y="87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6" y="87"/>
                    <a:pt x="5" y="87"/>
                    <a:pt x="5" y="87"/>
                  </a:cubicBezTo>
                  <a:cubicBezTo>
                    <a:pt x="3" y="87"/>
                    <a:pt x="2" y="87"/>
                    <a:pt x="1" y="87"/>
                  </a:cubicBezTo>
                  <a:cubicBezTo>
                    <a:pt x="1" y="87"/>
                    <a:pt x="1" y="87"/>
                    <a:pt x="1" y="86"/>
                  </a:cubicBezTo>
                  <a:cubicBezTo>
                    <a:pt x="1" y="85"/>
                    <a:pt x="2" y="85"/>
                    <a:pt x="3" y="85"/>
                  </a:cubicBezTo>
                  <a:cubicBezTo>
                    <a:pt x="3" y="85"/>
                    <a:pt x="4" y="85"/>
                    <a:pt x="4" y="85"/>
                  </a:cubicBezTo>
                  <a:cubicBezTo>
                    <a:pt x="5" y="85"/>
                    <a:pt x="5" y="85"/>
                    <a:pt x="6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6" y="81"/>
                    <a:pt x="6" y="76"/>
                    <a:pt x="6" y="72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6"/>
                  </a:cubicBezTo>
                  <a:cubicBezTo>
                    <a:pt x="6" y="65"/>
                    <a:pt x="6" y="63"/>
                    <a:pt x="7" y="63"/>
                  </a:cubicBezTo>
                  <a:cubicBezTo>
                    <a:pt x="7" y="62"/>
                    <a:pt x="8" y="63"/>
                    <a:pt x="9" y="63"/>
                  </a:cubicBezTo>
                  <a:cubicBezTo>
                    <a:pt x="9" y="63"/>
                    <a:pt x="10" y="63"/>
                    <a:pt x="10" y="63"/>
                  </a:cubicBezTo>
                  <a:cubicBezTo>
                    <a:pt x="11" y="62"/>
                    <a:pt x="12" y="62"/>
                    <a:pt x="12" y="63"/>
                  </a:cubicBezTo>
                  <a:cubicBezTo>
                    <a:pt x="12" y="63"/>
                    <a:pt x="12" y="64"/>
                    <a:pt x="12" y="64"/>
                  </a:cubicBezTo>
                  <a:cubicBezTo>
                    <a:pt x="12" y="65"/>
                    <a:pt x="12" y="65"/>
                    <a:pt x="12" y="66"/>
                  </a:cubicBezTo>
                  <a:cubicBezTo>
                    <a:pt x="12" y="66"/>
                    <a:pt x="12" y="66"/>
                    <a:pt x="13" y="66"/>
                  </a:cubicBezTo>
                  <a:cubicBezTo>
                    <a:pt x="13" y="66"/>
                    <a:pt x="14" y="66"/>
                    <a:pt x="15" y="66"/>
                  </a:cubicBezTo>
                  <a:cubicBezTo>
                    <a:pt x="16" y="66"/>
                    <a:pt x="16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9"/>
                    <a:pt x="17" y="48"/>
                    <a:pt x="17" y="48"/>
                  </a:cubicBezTo>
                  <a:cubicBezTo>
                    <a:pt x="17" y="47"/>
                    <a:pt x="17" y="45"/>
                    <a:pt x="18" y="44"/>
                  </a:cubicBezTo>
                  <a:cubicBezTo>
                    <a:pt x="18" y="44"/>
                    <a:pt x="19" y="44"/>
                    <a:pt x="20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4"/>
                    <a:pt x="126" y="44"/>
                    <a:pt x="126" y="45"/>
                  </a:cubicBezTo>
                  <a:cubicBezTo>
                    <a:pt x="126" y="65"/>
                    <a:pt x="126" y="65"/>
                    <a:pt x="126" y="65"/>
                  </a:cubicBezTo>
                  <a:cubicBezTo>
                    <a:pt x="107" y="65"/>
                    <a:pt x="107" y="65"/>
                    <a:pt x="107" y="65"/>
                  </a:cubicBezTo>
                  <a:cubicBezTo>
                    <a:pt x="107" y="65"/>
                    <a:pt x="106" y="65"/>
                    <a:pt x="106" y="66"/>
                  </a:cubicBezTo>
                  <a:cubicBezTo>
                    <a:pt x="106" y="85"/>
                    <a:pt x="106" y="85"/>
                    <a:pt x="106" y="85"/>
                  </a:cubicBezTo>
                  <a:cubicBezTo>
                    <a:pt x="106" y="85"/>
                    <a:pt x="107" y="85"/>
                    <a:pt x="107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66" y="65"/>
                    <a:pt x="166" y="65"/>
                    <a:pt x="166" y="65"/>
                  </a:cubicBezTo>
                  <a:cubicBezTo>
                    <a:pt x="128" y="65"/>
                    <a:pt x="128" y="65"/>
                    <a:pt x="128" y="65"/>
                  </a:cubicBezTo>
                  <a:cubicBezTo>
                    <a:pt x="128" y="45"/>
                    <a:pt x="128" y="45"/>
                    <a:pt x="128" y="45"/>
                  </a:cubicBezTo>
                  <a:cubicBezTo>
                    <a:pt x="128" y="43"/>
                    <a:pt x="126" y="42"/>
                    <a:pt x="125" y="42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5"/>
                  </a:cubicBezTo>
                  <a:cubicBezTo>
                    <a:pt x="53" y="3"/>
                    <a:pt x="53" y="1"/>
                    <a:pt x="54" y="1"/>
                  </a:cubicBezTo>
                  <a:cubicBezTo>
                    <a:pt x="54" y="1"/>
                    <a:pt x="55" y="1"/>
                    <a:pt x="56" y="1"/>
                  </a:cubicBezTo>
                  <a:cubicBezTo>
                    <a:pt x="56" y="1"/>
                    <a:pt x="57" y="1"/>
                    <a:pt x="57" y="1"/>
                  </a:cubicBezTo>
                  <a:cubicBezTo>
                    <a:pt x="165" y="1"/>
                    <a:pt x="165" y="1"/>
                    <a:pt x="165" y="1"/>
                  </a:cubicBezTo>
                  <a:cubicBezTo>
                    <a:pt x="166" y="1"/>
                    <a:pt x="166" y="1"/>
                    <a:pt x="167" y="2"/>
                  </a:cubicBezTo>
                  <a:cubicBezTo>
                    <a:pt x="167" y="2"/>
                    <a:pt x="167" y="3"/>
                    <a:pt x="167" y="3"/>
                  </a:cubicBezTo>
                  <a:cubicBezTo>
                    <a:pt x="167" y="4"/>
                    <a:pt x="167" y="31"/>
                    <a:pt x="167" y="64"/>
                  </a:cubicBezTo>
                  <a:cubicBezTo>
                    <a:pt x="167" y="73"/>
                    <a:pt x="167" y="81"/>
                    <a:pt x="167" y="85"/>
                  </a:cubicBezTo>
                  <a:cubicBezTo>
                    <a:pt x="167" y="85"/>
                    <a:pt x="167" y="85"/>
                    <a:pt x="168" y="85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7" y="85"/>
                    <a:pt x="178" y="85"/>
                    <a:pt x="179" y="86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9" y="87"/>
                    <a:pt x="179" y="87"/>
                    <a:pt x="178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286"/>
            <p:cNvSpPr>
              <a:spLocks noEditPoints="1"/>
            </p:cNvSpPr>
            <p:nvPr userDrawn="1"/>
          </p:nvSpPr>
          <p:spPr bwMode="auto">
            <a:xfrm>
              <a:off x="11915775" y="4275138"/>
              <a:ext cx="14288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287"/>
            <p:cNvSpPr>
              <a:spLocks noEditPoints="1"/>
            </p:cNvSpPr>
            <p:nvPr userDrawn="1"/>
          </p:nvSpPr>
          <p:spPr bwMode="auto">
            <a:xfrm>
              <a:off x="11736388" y="4568825"/>
              <a:ext cx="12700" cy="90488"/>
            </a:xfrm>
            <a:custGeom>
              <a:avLst/>
              <a:gdLst>
                <a:gd name="T0" fmla="*/ 1 w 2"/>
                <a:gd name="T1" fmla="*/ 13 h 13"/>
                <a:gd name="T2" fmla="*/ 2 w 2"/>
                <a:gd name="T3" fmla="*/ 12 h 13"/>
                <a:gd name="T4" fmla="*/ 2 w 2"/>
                <a:gd name="T5" fmla="*/ 1 h 13"/>
                <a:gd name="T6" fmla="*/ 1 w 2"/>
                <a:gd name="T7" fmla="*/ 0 h 13"/>
                <a:gd name="T8" fmla="*/ 0 w 2"/>
                <a:gd name="T9" fmla="*/ 1 h 13"/>
                <a:gd name="T10" fmla="*/ 0 w 2"/>
                <a:gd name="T11" fmla="*/ 12 h 13"/>
                <a:gd name="T12" fmla="*/ 1 w 2"/>
                <a:gd name="T13" fmla="*/ 13 h 13"/>
                <a:gd name="T14" fmla="*/ 1 w 2"/>
                <a:gd name="T15" fmla="*/ 1 h 13"/>
                <a:gd name="T16" fmla="*/ 1 w 2"/>
                <a:gd name="T17" fmla="*/ 1 h 13"/>
                <a:gd name="T18" fmla="*/ 1 w 2"/>
                <a:gd name="T19" fmla="*/ 1 h 13"/>
                <a:gd name="T20" fmla="*/ 1 w 2"/>
                <a:gd name="T21" fmla="*/ 12 h 13"/>
                <a:gd name="T22" fmla="*/ 1 w 2"/>
                <a:gd name="T23" fmla="*/ 12 h 13"/>
                <a:gd name="T24" fmla="*/ 1 w 2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3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288"/>
            <p:cNvSpPr>
              <a:spLocks noEditPoints="1"/>
            </p:cNvSpPr>
            <p:nvPr userDrawn="1"/>
          </p:nvSpPr>
          <p:spPr bwMode="auto">
            <a:xfrm>
              <a:off x="11845925" y="4476750"/>
              <a:ext cx="242888" cy="182563"/>
            </a:xfrm>
            <a:custGeom>
              <a:avLst/>
              <a:gdLst>
                <a:gd name="T0" fmla="*/ 35 w 35"/>
                <a:gd name="T1" fmla="*/ 0 h 26"/>
                <a:gd name="T2" fmla="*/ 0 w 35"/>
                <a:gd name="T3" fmla="*/ 0 h 26"/>
                <a:gd name="T4" fmla="*/ 0 w 35"/>
                <a:gd name="T5" fmla="*/ 1 h 26"/>
                <a:gd name="T6" fmla="*/ 0 w 35"/>
                <a:gd name="T7" fmla="*/ 25 h 26"/>
                <a:gd name="T8" fmla="*/ 0 w 35"/>
                <a:gd name="T9" fmla="*/ 26 h 26"/>
                <a:gd name="T10" fmla="*/ 35 w 35"/>
                <a:gd name="T11" fmla="*/ 26 h 26"/>
                <a:gd name="T12" fmla="*/ 35 w 35"/>
                <a:gd name="T13" fmla="*/ 25 h 26"/>
                <a:gd name="T14" fmla="*/ 35 w 35"/>
                <a:gd name="T15" fmla="*/ 1 h 26"/>
                <a:gd name="T16" fmla="*/ 35 w 35"/>
                <a:gd name="T17" fmla="*/ 0 h 26"/>
                <a:gd name="T18" fmla="*/ 34 w 35"/>
                <a:gd name="T19" fmla="*/ 25 h 26"/>
                <a:gd name="T20" fmla="*/ 1 w 35"/>
                <a:gd name="T21" fmla="*/ 25 h 26"/>
                <a:gd name="T22" fmla="*/ 1 w 35"/>
                <a:gd name="T23" fmla="*/ 1 h 26"/>
                <a:gd name="T24" fmla="*/ 34 w 35"/>
                <a:gd name="T25" fmla="*/ 1 h 26"/>
                <a:gd name="T26" fmla="*/ 34 w 35"/>
                <a:gd name="T27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5" h="26">
                  <a:moveTo>
                    <a:pt x="3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5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lose/>
                  <a:moveTo>
                    <a:pt x="34" y="25"/>
                  </a:moveTo>
                  <a:cubicBezTo>
                    <a:pt x="1" y="25"/>
                    <a:pt x="1" y="25"/>
                    <a:pt x="1" y="25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4" y="1"/>
                    <a:pt x="34" y="1"/>
                    <a:pt x="34" y="1"/>
                  </a:cubicBezTo>
                  <a:lnTo>
                    <a:pt x="34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289"/>
            <p:cNvSpPr>
              <a:spLocks noEditPoints="1"/>
            </p:cNvSpPr>
            <p:nvPr userDrawn="1"/>
          </p:nvSpPr>
          <p:spPr bwMode="auto">
            <a:xfrm>
              <a:off x="11804650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290"/>
            <p:cNvSpPr>
              <a:spLocks noEditPoints="1"/>
            </p:cNvSpPr>
            <p:nvPr userDrawn="1"/>
          </p:nvSpPr>
          <p:spPr bwMode="auto">
            <a:xfrm>
              <a:off x="11542713" y="4568825"/>
              <a:ext cx="20638" cy="133350"/>
            </a:xfrm>
            <a:custGeom>
              <a:avLst/>
              <a:gdLst>
                <a:gd name="T0" fmla="*/ 2 w 3"/>
                <a:gd name="T1" fmla="*/ 19 h 19"/>
                <a:gd name="T2" fmla="*/ 3 w 3"/>
                <a:gd name="T3" fmla="*/ 18 h 19"/>
                <a:gd name="T4" fmla="*/ 3 w 3"/>
                <a:gd name="T5" fmla="*/ 1 h 19"/>
                <a:gd name="T6" fmla="*/ 2 w 3"/>
                <a:gd name="T7" fmla="*/ 0 h 19"/>
                <a:gd name="T8" fmla="*/ 0 w 3"/>
                <a:gd name="T9" fmla="*/ 1 h 19"/>
                <a:gd name="T10" fmla="*/ 0 w 3"/>
                <a:gd name="T11" fmla="*/ 18 h 19"/>
                <a:gd name="T12" fmla="*/ 2 w 3"/>
                <a:gd name="T13" fmla="*/ 19 h 19"/>
                <a:gd name="T14" fmla="*/ 1 w 3"/>
                <a:gd name="T15" fmla="*/ 1 h 19"/>
                <a:gd name="T16" fmla="*/ 2 w 3"/>
                <a:gd name="T17" fmla="*/ 1 h 19"/>
                <a:gd name="T18" fmla="*/ 2 w 3"/>
                <a:gd name="T19" fmla="*/ 1 h 19"/>
                <a:gd name="T20" fmla="*/ 2 w 3"/>
                <a:gd name="T21" fmla="*/ 18 h 19"/>
                <a:gd name="T22" fmla="*/ 1 w 3"/>
                <a:gd name="T23" fmla="*/ 18 h 19"/>
                <a:gd name="T24" fmla="*/ 1 w 3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9">
                  <a:moveTo>
                    <a:pt x="2" y="19"/>
                  </a:moveTo>
                  <a:cubicBezTo>
                    <a:pt x="2" y="19"/>
                    <a:pt x="3" y="19"/>
                    <a:pt x="3" y="18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2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291"/>
            <p:cNvSpPr>
              <a:spLocks noEditPoints="1"/>
            </p:cNvSpPr>
            <p:nvPr userDrawn="1"/>
          </p:nvSpPr>
          <p:spPr bwMode="auto">
            <a:xfrm>
              <a:off x="11363325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2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2 w 2"/>
                <a:gd name="T23" fmla="*/ 2 h 31"/>
                <a:gd name="T24" fmla="*/ 2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2" y="30"/>
                  </a:moveTo>
                  <a:cubicBezTo>
                    <a:pt x="2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2"/>
                  </a:cubicBezTo>
                  <a:lnTo>
                    <a:pt x="2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292"/>
            <p:cNvSpPr>
              <a:spLocks noEditPoints="1"/>
            </p:cNvSpPr>
            <p:nvPr userDrawn="1"/>
          </p:nvSpPr>
          <p:spPr bwMode="auto">
            <a:xfrm>
              <a:off x="11425238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8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293"/>
            <p:cNvSpPr>
              <a:spLocks noEditPoints="1"/>
            </p:cNvSpPr>
            <p:nvPr userDrawn="1"/>
          </p:nvSpPr>
          <p:spPr bwMode="auto">
            <a:xfrm>
              <a:off x="11695113" y="4275138"/>
              <a:ext cx="12700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294"/>
            <p:cNvSpPr>
              <a:spLocks noEditPoints="1"/>
            </p:cNvSpPr>
            <p:nvPr userDrawn="1"/>
          </p:nvSpPr>
          <p:spPr bwMode="auto">
            <a:xfrm>
              <a:off x="11583988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295"/>
            <p:cNvSpPr>
              <a:spLocks noEditPoints="1"/>
            </p:cNvSpPr>
            <p:nvPr userDrawn="1"/>
          </p:nvSpPr>
          <p:spPr bwMode="auto">
            <a:xfrm>
              <a:off x="11472863" y="4275138"/>
              <a:ext cx="14288" cy="215900"/>
            </a:xfrm>
            <a:custGeom>
              <a:avLst/>
              <a:gdLst>
                <a:gd name="T0" fmla="*/ 1 w 2"/>
                <a:gd name="T1" fmla="*/ 0 h 31"/>
                <a:gd name="T2" fmla="*/ 0 w 2"/>
                <a:gd name="T3" fmla="*/ 2 h 31"/>
                <a:gd name="T4" fmla="*/ 0 w 2"/>
                <a:gd name="T5" fmla="*/ 30 h 31"/>
                <a:gd name="T6" fmla="*/ 1 w 2"/>
                <a:gd name="T7" fmla="*/ 31 h 31"/>
                <a:gd name="T8" fmla="*/ 2 w 2"/>
                <a:gd name="T9" fmla="*/ 30 h 31"/>
                <a:gd name="T10" fmla="*/ 2 w 2"/>
                <a:gd name="T11" fmla="*/ 2 h 31"/>
                <a:gd name="T12" fmla="*/ 1 w 2"/>
                <a:gd name="T13" fmla="*/ 0 h 31"/>
                <a:gd name="T14" fmla="*/ 1 w 2"/>
                <a:gd name="T15" fmla="*/ 30 h 31"/>
                <a:gd name="T16" fmla="*/ 1 w 2"/>
                <a:gd name="T17" fmla="*/ 30 h 31"/>
                <a:gd name="T18" fmla="*/ 1 w 2"/>
                <a:gd name="T19" fmla="*/ 2 h 31"/>
                <a:gd name="T20" fmla="*/ 1 w 2"/>
                <a:gd name="T21" fmla="*/ 1 h 31"/>
                <a:gd name="T22" fmla="*/ 1 w 2"/>
                <a:gd name="T23" fmla="*/ 2 h 31"/>
                <a:gd name="T24" fmla="*/ 1 w 2"/>
                <a:gd name="T25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31">
                  <a:moveTo>
                    <a:pt x="1" y="0"/>
                  </a:moveTo>
                  <a:cubicBezTo>
                    <a:pt x="1" y="0"/>
                    <a:pt x="0" y="1"/>
                    <a:pt x="0" y="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1"/>
                    <a:pt x="1" y="31"/>
                    <a:pt x="1" y="31"/>
                  </a:cubicBezTo>
                  <a:cubicBezTo>
                    <a:pt x="2" y="31"/>
                    <a:pt x="2" y="31"/>
                    <a:pt x="2" y="3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0"/>
                    <a:pt x="1" y="0"/>
                  </a:cubicBezTo>
                  <a:close/>
                  <a:moveTo>
                    <a:pt x="1" y="3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2"/>
                  </a:cubicBezTo>
                  <a:lnTo>
                    <a:pt x="1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296"/>
            <p:cNvSpPr>
              <a:spLocks noEditPoints="1"/>
            </p:cNvSpPr>
            <p:nvPr userDrawn="1"/>
          </p:nvSpPr>
          <p:spPr bwMode="auto">
            <a:xfrm>
              <a:off x="11064875" y="4799013"/>
              <a:ext cx="560388" cy="22225"/>
            </a:xfrm>
            <a:custGeom>
              <a:avLst/>
              <a:gdLst>
                <a:gd name="T0" fmla="*/ 80 w 81"/>
                <a:gd name="T1" fmla="*/ 0 h 3"/>
                <a:gd name="T2" fmla="*/ 1 w 81"/>
                <a:gd name="T3" fmla="*/ 0 h 3"/>
                <a:gd name="T4" fmla="*/ 0 w 81"/>
                <a:gd name="T5" fmla="*/ 0 h 3"/>
                <a:gd name="T6" fmla="*/ 0 w 81"/>
                <a:gd name="T7" fmla="*/ 3 h 3"/>
                <a:gd name="T8" fmla="*/ 1 w 81"/>
                <a:gd name="T9" fmla="*/ 3 h 3"/>
                <a:gd name="T10" fmla="*/ 80 w 81"/>
                <a:gd name="T11" fmla="*/ 3 h 3"/>
                <a:gd name="T12" fmla="*/ 81 w 81"/>
                <a:gd name="T13" fmla="*/ 3 h 3"/>
                <a:gd name="T14" fmla="*/ 81 w 81"/>
                <a:gd name="T15" fmla="*/ 0 h 3"/>
                <a:gd name="T16" fmla="*/ 80 w 81"/>
                <a:gd name="T17" fmla="*/ 0 h 3"/>
                <a:gd name="T18" fmla="*/ 80 w 81"/>
                <a:gd name="T19" fmla="*/ 2 h 3"/>
                <a:gd name="T20" fmla="*/ 1 w 81"/>
                <a:gd name="T21" fmla="*/ 2 h 3"/>
                <a:gd name="T22" fmla="*/ 1 w 81"/>
                <a:gd name="T23" fmla="*/ 1 h 3"/>
                <a:gd name="T24" fmla="*/ 80 w 81"/>
                <a:gd name="T25" fmla="*/ 1 h 3"/>
                <a:gd name="T26" fmla="*/ 80 w 81"/>
                <a:gd name="T2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3">
                  <a:moveTo>
                    <a:pt x="8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0"/>
                    <a:pt x="81" y="0"/>
                    <a:pt x="80" y="0"/>
                  </a:cubicBezTo>
                  <a:close/>
                  <a:moveTo>
                    <a:pt x="8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80" y="1"/>
                    <a:pt x="80" y="1"/>
                    <a:pt x="80" y="1"/>
                  </a:cubicBezTo>
                  <a:lnTo>
                    <a:pt x="80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297"/>
            <p:cNvSpPr>
              <a:spLocks noEditPoints="1"/>
            </p:cNvSpPr>
            <p:nvPr userDrawn="1"/>
          </p:nvSpPr>
          <p:spPr bwMode="auto">
            <a:xfrm>
              <a:off x="11639550" y="4568825"/>
              <a:ext cx="12700" cy="133350"/>
            </a:xfrm>
            <a:custGeom>
              <a:avLst/>
              <a:gdLst>
                <a:gd name="T0" fmla="*/ 1 w 2"/>
                <a:gd name="T1" fmla="*/ 0 h 19"/>
                <a:gd name="T2" fmla="*/ 0 w 2"/>
                <a:gd name="T3" fmla="*/ 1 h 19"/>
                <a:gd name="T4" fmla="*/ 0 w 2"/>
                <a:gd name="T5" fmla="*/ 18 h 19"/>
                <a:gd name="T6" fmla="*/ 1 w 2"/>
                <a:gd name="T7" fmla="*/ 19 h 19"/>
                <a:gd name="T8" fmla="*/ 2 w 2"/>
                <a:gd name="T9" fmla="*/ 18 h 19"/>
                <a:gd name="T10" fmla="*/ 2 w 2"/>
                <a:gd name="T11" fmla="*/ 1 h 19"/>
                <a:gd name="T12" fmla="*/ 1 w 2"/>
                <a:gd name="T13" fmla="*/ 0 h 19"/>
                <a:gd name="T14" fmla="*/ 1 w 2"/>
                <a:gd name="T15" fmla="*/ 18 h 19"/>
                <a:gd name="T16" fmla="*/ 1 w 2"/>
                <a:gd name="T17" fmla="*/ 18 h 19"/>
                <a:gd name="T18" fmla="*/ 1 w 2"/>
                <a:gd name="T19" fmla="*/ 1 h 19"/>
                <a:gd name="T20" fmla="*/ 1 w 2"/>
                <a:gd name="T21" fmla="*/ 1 h 19"/>
                <a:gd name="T22" fmla="*/ 1 w 2"/>
                <a:gd name="T23" fmla="*/ 1 h 19"/>
                <a:gd name="T24" fmla="*/ 1 w 2"/>
                <a:gd name="T25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1" y="19"/>
                    <a:pt x="1" y="19"/>
                  </a:cubicBezTo>
                  <a:cubicBezTo>
                    <a:pt x="2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lose/>
                  <a:moveTo>
                    <a:pt x="1" y="18"/>
                  </a:moveTo>
                  <a:cubicBezTo>
                    <a:pt x="1" y="18"/>
                    <a:pt x="1" y="18"/>
                    <a:pt x="1" y="18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298"/>
            <p:cNvSpPr>
              <a:spLocks noEditPoints="1"/>
            </p:cNvSpPr>
            <p:nvPr userDrawn="1"/>
          </p:nvSpPr>
          <p:spPr bwMode="auto">
            <a:xfrm>
              <a:off x="11064875" y="4743450"/>
              <a:ext cx="484188" cy="28575"/>
            </a:xfrm>
            <a:custGeom>
              <a:avLst/>
              <a:gdLst>
                <a:gd name="T0" fmla="*/ 1 w 70"/>
                <a:gd name="T1" fmla="*/ 4 h 4"/>
                <a:gd name="T2" fmla="*/ 70 w 70"/>
                <a:gd name="T3" fmla="*/ 4 h 4"/>
                <a:gd name="T4" fmla="*/ 70 w 70"/>
                <a:gd name="T5" fmla="*/ 4 h 4"/>
                <a:gd name="T6" fmla="*/ 70 w 70"/>
                <a:gd name="T7" fmla="*/ 1 h 4"/>
                <a:gd name="T8" fmla="*/ 70 w 70"/>
                <a:gd name="T9" fmla="*/ 0 h 4"/>
                <a:gd name="T10" fmla="*/ 1 w 70"/>
                <a:gd name="T11" fmla="*/ 0 h 4"/>
                <a:gd name="T12" fmla="*/ 0 w 70"/>
                <a:gd name="T13" fmla="*/ 1 h 4"/>
                <a:gd name="T14" fmla="*/ 0 w 70"/>
                <a:gd name="T15" fmla="*/ 4 h 4"/>
                <a:gd name="T16" fmla="*/ 1 w 70"/>
                <a:gd name="T17" fmla="*/ 4 h 4"/>
                <a:gd name="T18" fmla="*/ 1 w 70"/>
                <a:gd name="T19" fmla="*/ 1 h 4"/>
                <a:gd name="T20" fmla="*/ 69 w 70"/>
                <a:gd name="T21" fmla="*/ 1 h 4"/>
                <a:gd name="T22" fmla="*/ 69 w 70"/>
                <a:gd name="T23" fmla="*/ 3 h 4"/>
                <a:gd name="T24" fmla="*/ 1 w 70"/>
                <a:gd name="T25" fmla="*/ 3 h 4"/>
                <a:gd name="T26" fmla="*/ 1 w 70"/>
                <a:gd name="T2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4">
                  <a:moveTo>
                    <a:pt x="1" y="4"/>
                  </a:moveTo>
                  <a:cubicBezTo>
                    <a:pt x="70" y="4"/>
                    <a:pt x="70" y="4"/>
                    <a:pt x="70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1"/>
                    <a:pt x="70" y="0"/>
                    <a:pt x="7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lose/>
                  <a:moveTo>
                    <a:pt x="1" y="1"/>
                  </a:moveTo>
                  <a:cubicBezTo>
                    <a:pt x="69" y="1"/>
                    <a:pt x="69" y="1"/>
                    <a:pt x="69" y="1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299"/>
            <p:cNvSpPr>
              <a:spLocks noEditPoints="1"/>
            </p:cNvSpPr>
            <p:nvPr userDrawn="1"/>
          </p:nvSpPr>
          <p:spPr bwMode="auto">
            <a:xfrm>
              <a:off x="12026900" y="4275138"/>
              <a:ext cx="12700" cy="160338"/>
            </a:xfrm>
            <a:custGeom>
              <a:avLst/>
              <a:gdLst>
                <a:gd name="T0" fmla="*/ 1 w 2"/>
                <a:gd name="T1" fmla="*/ 23 h 23"/>
                <a:gd name="T2" fmla="*/ 2 w 2"/>
                <a:gd name="T3" fmla="*/ 22 h 23"/>
                <a:gd name="T4" fmla="*/ 2 w 2"/>
                <a:gd name="T5" fmla="*/ 1 h 23"/>
                <a:gd name="T6" fmla="*/ 1 w 2"/>
                <a:gd name="T7" fmla="*/ 0 h 23"/>
                <a:gd name="T8" fmla="*/ 0 w 2"/>
                <a:gd name="T9" fmla="*/ 1 h 23"/>
                <a:gd name="T10" fmla="*/ 0 w 2"/>
                <a:gd name="T11" fmla="*/ 22 h 23"/>
                <a:gd name="T12" fmla="*/ 1 w 2"/>
                <a:gd name="T13" fmla="*/ 23 h 23"/>
                <a:gd name="T14" fmla="*/ 1 w 2"/>
                <a:gd name="T15" fmla="*/ 1 h 23"/>
                <a:gd name="T16" fmla="*/ 1 w 2"/>
                <a:gd name="T17" fmla="*/ 1 h 23"/>
                <a:gd name="T18" fmla="*/ 1 w 2"/>
                <a:gd name="T19" fmla="*/ 1 h 23"/>
                <a:gd name="T20" fmla="*/ 1 w 2"/>
                <a:gd name="T21" fmla="*/ 22 h 23"/>
                <a:gd name="T22" fmla="*/ 1 w 2"/>
                <a:gd name="T23" fmla="*/ 22 h 23"/>
                <a:gd name="T24" fmla="*/ 1 w 2"/>
                <a:gd name="T25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3">
                  <a:moveTo>
                    <a:pt x="1" y="23"/>
                  </a:moveTo>
                  <a:cubicBezTo>
                    <a:pt x="1" y="23"/>
                    <a:pt x="2" y="23"/>
                    <a:pt x="2" y="2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3"/>
                    <a:pt x="1" y="23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300"/>
            <p:cNvSpPr>
              <a:spLocks noEditPoints="1"/>
            </p:cNvSpPr>
            <p:nvPr userDrawn="1"/>
          </p:nvSpPr>
          <p:spPr bwMode="auto">
            <a:xfrm>
              <a:off x="11293475" y="4589463"/>
              <a:ext cx="61913" cy="112713"/>
            </a:xfrm>
            <a:custGeom>
              <a:avLst/>
              <a:gdLst>
                <a:gd name="T0" fmla="*/ 1 w 9"/>
                <a:gd name="T1" fmla="*/ 16 h 16"/>
                <a:gd name="T2" fmla="*/ 8 w 9"/>
                <a:gd name="T3" fmla="*/ 16 h 16"/>
                <a:gd name="T4" fmla="*/ 9 w 9"/>
                <a:gd name="T5" fmla="*/ 15 h 16"/>
                <a:gd name="T6" fmla="*/ 9 w 9"/>
                <a:gd name="T7" fmla="*/ 1 h 16"/>
                <a:gd name="T8" fmla="*/ 8 w 9"/>
                <a:gd name="T9" fmla="*/ 0 h 16"/>
                <a:gd name="T10" fmla="*/ 1 w 9"/>
                <a:gd name="T11" fmla="*/ 0 h 16"/>
                <a:gd name="T12" fmla="*/ 0 w 9"/>
                <a:gd name="T13" fmla="*/ 1 h 16"/>
                <a:gd name="T14" fmla="*/ 0 w 9"/>
                <a:gd name="T15" fmla="*/ 15 h 16"/>
                <a:gd name="T16" fmla="*/ 1 w 9"/>
                <a:gd name="T17" fmla="*/ 16 h 16"/>
                <a:gd name="T18" fmla="*/ 1 w 9"/>
                <a:gd name="T19" fmla="*/ 1 h 16"/>
                <a:gd name="T20" fmla="*/ 8 w 9"/>
                <a:gd name="T21" fmla="*/ 1 h 16"/>
                <a:gd name="T22" fmla="*/ 8 w 9"/>
                <a:gd name="T23" fmla="*/ 15 h 16"/>
                <a:gd name="T24" fmla="*/ 1 w 9"/>
                <a:gd name="T25" fmla="*/ 15 h 16"/>
                <a:gd name="T26" fmla="*/ 1 w 9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6">
                  <a:moveTo>
                    <a:pt x="1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9" y="16"/>
                    <a:pt x="9" y="15"/>
                    <a:pt x="9" y="15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1" y="16"/>
                    <a:pt x="1" y="16"/>
                  </a:cubicBezTo>
                  <a:close/>
                  <a:moveTo>
                    <a:pt x="1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301"/>
            <p:cNvSpPr>
              <a:spLocks noEditPoints="1"/>
            </p:cNvSpPr>
            <p:nvPr userDrawn="1"/>
          </p:nvSpPr>
          <p:spPr bwMode="auto">
            <a:xfrm>
              <a:off x="11363325" y="4589463"/>
              <a:ext cx="53975" cy="112713"/>
            </a:xfrm>
            <a:custGeom>
              <a:avLst/>
              <a:gdLst>
                <a:gd name="T0" fmla="*/ 0 w 8"/>
                <a:gd name="T1" fmla="*/ 16 h 16"/>
                <a:gd name="T2" fmla="*/ 8 w 8"/>
                <a:gd name="T3" fmla="*/ 16 h 16"/>
                <a:gd name="T4" fmla="*/ 8 w 8"/>
                <a:gd name="T5" fmla="*/ 15 h 16"/>
                <a:gd name="T6" fmla="*/ 8 w 8"/>
                <a:gd name="T7" fmla="*/ 1 h 16"/>
                <a:gd name="T8" fmla="*/ 8 w 8"/>
                <a:gd name="T9" fmla="*/ 0 h 16"/>
                <a:gd name="T10" fmla="*/ 0 w 8"/>
                <a:gd name="T11" fmla="*/ 0 h 16"/>
                <a:gd name="T12" fmla="*/ 0 w 8"/>
                <a:gd name="T13" fmla="*/ 1 h 16"/>
                <a:gd name="T14" fmla="*/ 0 w 8"/>
                <a:gd name="T15" fmla="*/ 15 h 16"/>
                <a:gd name="T16" fmla="*/ 0 w 8"/>
                <a:gd name="T17" fmla="*/ 16 h 16"/>
                <a:gd name="T18" fmla="*/ 1 w 8"/>
                <a:gd name="T19" fmla="*/ 1 h 16"/>
                <a:gd name="T20" fmla="*/ 7 w 8"/>
                <a:gd name="T21" fmla="*/ 1 h 16"/>
                <a:gd name="T22" fmla="*/ 7 w 8"/>
                <a:gd name="T23" fmla="*/ 15 h 16"/>
                <a:gd name="T24" fmla="*/ 1 w 8"/>
                <a:gd name="T25" fmla="*/ 15 h 16"/>
                <a:gd name="T26" fmla="*/ 1 w 8"/>
                <a:gd name="T27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" h="16">
                  <a:moveTo>
                    <a:pt x="0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5"/>
                    <a:pt x="8" y="15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6"/>
                    <a:pt x="0" y="16"/>
                  </a:cubicBezTo>
                  <a:close/>
                  <a:moveTo>
                    <a:pt x="1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1" y="15"/>
                    <a:pt x="1" y="15"/>
                    <a:pt x="1" y="15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302"/>
            <p:cNvSpPr>
              <a:spLocks noEditPoints="1"/>
            </p:cNvSpPr>
            <p:nvPr userDrawn="1"/>
          </p:nvSpPr>
          <p:spPr bwMode="auto">
            <a:xfrm>
              <a:off x="11120438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1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1 w 2"/>
                <a:gd name="T23" fmla="*/ 18 h 19"/>
                <a:gd name="T24" fmla="*/ 1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lnTo>
                    <a:pt x="1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303"/>
            <p:cNvSpPr>
              <a:spLocks noEditPoints="1"/>
            </p:cNvSpPr>
            <p:nvPr userDrawn="1"/>
          </p:nvSpPr>
          <p:spPr bwMode="auto">
            <a:xfrm>
              <a:off x="11217275" y="4568825"/>
              <a:ext cx="14288" cy="133350"/>
            </a:xfrm>
            <a:custGeom>
              <a:avLst/>
              <a:gdLst>
                <a:gd name="T0" fmla="*/ 1 w 2"/>
                <a:gd name="T1" fmla="*/ 19 h 19"/>
                <a:gd name="T2" fmla="*/ 2 w 2"/>
                <a:gd name="T3" fmla="*/ 18 h 19"/>
                <a:gd name="T4" fmla="*/ 2 w 2"/>
                <a:gd name="T5" fmla="*/ 1 h 19"/>
                <a:gd name="T6" fmla="*/ 1 w 2"/>
                <a:gd name="T7" fmla="*/ 0 h 19"/>
                <a:gd name="T8" fmla="*/ 0 w 2"/>
                <a:gd name="T9" fmla="*/ 1 h 19"/>
                <a:gd name="T10" fmla="*/ 0 w 2"/>
                <a:gd name="T11" fmla="*/ 18 h 19"/>
                <a:gd name="T12" fmla="*/ 1 w 2"/>
                <a:gd name="T13" fmla="*/ 19 h 19"/>
                <a:gd name="T14" fmla="*/ 0 w 2"/>
                <a:gd name="T15" fmla="*/ 1 h 19"/>
                <a:gd name="T16" fmla="*/ 1 w 2"/>
                <a:gd name="T17" fmla="*/ 1 h 19"/>
                <a:gd name="T18" fmla="*/ 1 w 2"/>
                <a:gd name="T19" fmla="*/ 1 h 19"/>
                <a:gd name="T20" fmla="*/ 1 w 2"/>
                <a:gd name="T21" fmla="*/ 18 h 19"/>
                <a:gd name="T22" fmla="*/ 0 w 2"/>
                <a:gd name="T23" fmla="*/ 18 h 19"/>
                <a:gd name="T24" fmla="*/ 0 w 2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19">
                  <a:moveTo>
                    <a:pt x="1" y="19"/>
                  </a:moveTo>
                  <a:cubicBezTo>
                    <a:pt x="1" y="19"/>
                    <a:pt x="2" y="19"/>
                    <a:pt x="2" y="18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9"/>
                    <a:pt x="0" y="19"/>
                    <a:pt x="1" y="19"/>
                  </a:cubicBezTo>
                  <a:close/>
                  <a:moveTo>
                    <a:pt x="0" y="1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0" y="18"/>
                    <a:pt x="0" y="18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304"/>
            <p:cNvSpPr>
              <a:spLocks noEditPoints="1"/>
            </p:cNvSpPr>
            <p:nvPr userDrawn="1"/>
          </p:nvSpPr>
          <p:spPr bwMode="auto">
            <a:xfrm>
              <a:off x="12012613" y="4729163"/>
              <a:ext cx="26988" cy="34925"/>
            </a:xfrm>
            <a:custGeom>
              <a:avLst/>
              <a:gdLst>
                <a:gd name="T0" fmla="*/ 2 w 4"/>
                <a:gd name="T1" fmla="*/ 5 h 5"/>
                <a:gd name="T2" fmla="*/ 3 w 4"/>
                <a:gd name="T3" fmla="*/ 4 h 5"/>
                <a:gd name="T4" fmla="*/ 3 w 4"/>
                <a:gd name="T5" fmla="*/ 0 h 5"/>
                <a:gd name="T6" fmla="*/ 1 w 4"/>
                <a:gd name="T7" fmla="*/ 0 h 5"/>
                <a:gd name="T8" fmla="*/ 0 w 4"/>
                <a:gd name="T9" fmla="*/ 3 h 5"/>
                <a:gd name="T10" fmla="*/ 2 w 4"/>
                <a:gd name="T11" fmla="*/ 5 h 5"/>
                <a:gd name="T12" fmla="*/ 2 w 4"/>
                <a:gd name="T13" fmla="*/ 5 h 5"/>
                <a:gd name="T14" fmla="*/ 1 w 4"/>
                <a:gd name="T15" fmla="*/ 2 h 5"/>
                <a:gd name="T16" fmla="*/ 2 w 4"/>
                <a:gd name="T17" fmla="*/ 1 h 5"/>
                <a:gd name="T18" fmla="*/ 2 w 4"/>
                <a:gd name="T19" fmla="*/ 1 h 5"/>
                <a:gd name="T20" fmla="*/ 2 w 4"/>
                <a:gd name="T21" fmla="*/ 3 h 5"/>
                <a:gd name="T22" fmla="*/ 2 w 4"/>
                <a:gd name="T23" fmla="*/ 4 h 5"/>
                <a:gd name="T24" fmla="*/ 1 w 4"/>
                <a:gd name="T2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4" y="3"/>
                    <a:pt x="4" y="1"/>
                    <a:pt x="3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2"/>
                  </a:move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305"/>
            <p:cNvSpPr>
              <a:spLocks noEditPoints="1"/>
            </p:cNvSpPr>
            <p:nvPr userDrawn="1"/>
          </p:nvSpPr>
          <p:spPr bwMode="auto">
            <a:xfrm>
              <a:off x="11936413" y="4743450"/>
              <a:ext cx="20638" cy="34925"/>
            </a:xfrm>
            <a:custGeom>
              <a:avLst/>
              <a:gdLst>
                <a:gd name="T0" fmla="*/ 2 w 3"/>
                <a:gd name="T1" fmla="*/ 5 h 5"/>
                <a:gd name="T2" fmla="*/ 3 w 3"/>
                <a:gd name="T3" fmla="*/ 4 h 5"/>
                <a:gd name="T4" fmla="*/ 3 w 3"/>
                <a:gd name="T5" fmla="*/ 4 h 5"/>
                <a:gd name="T6" fmla="*/ 3 w 3"/>
                <a:gd name="T7" fmla="*/ 3 h 5"/>
                <a:gd name="T8" fmla="*/ 3 w 3"/>
                <a:gd name="T9" fmla="*/ 1 h 5"/>
                <a:gd name="T10" fmla="*/ 2 w 3"/>
                <a:gd name="T11" fmla="*/ 0 h 5"/>
                <a:gd name="T12" fmla="*/ 2 w 3"/>
                <a:gd name="T13" fmla="*/ 0 h 5"/>
                <a:gd name="T14" fmla="*/ 0 w 3"/>
                <a:gd name="T15" fmla="*/ 1 h 5"/>
                <a:gd name="T16" fmla="*/ 0 w 3"/>
                <a:gd name="T17" fmla="*/ 4 h 5"/>
                <a:gd name="T18" fmla="*/ 2 w 3"/>
                <a:gd name="T19" fmla="*/ 5 h 5"/>
                <a:gd name="T20" fmla="*/ 2 w 3"/>
                <a:gd name="T21" fmla="*/ 5 h 5"/>
                <a:gd name="T22" fmla="*/ 1 w 3"/>
                <a:gd name="T23" fmla="*/ 1 h 5"/>
                <a:gd name="T24" fmla="*/ 2 w 3"/>
                <a:gd name="T25" fmla="*/ 1 h 5"/>
                <a:gd name="T26" fmla="*/ 2 w 3"/>
                <a:gd name="T27" fmla="*/ 1 h 5"/>
                <a:gd name="T28" fmla="*/ 2 w 3"/>
                <a:gd name="T29" fmla="*/ 1 h 5"/>
                <a:gd name="T30" fmla="*/ 2 w 3"/>
                <a:gd name="T31" fmla="*/ 2 h 5"/>
                <a:gd name="T32" fmla="*/ 2 w 3"/>
                <a:gd name="T33" fmla="*/ 4 h 5"/>
                <a:gd name="T34" fmla="*/ 2 w 3"/>
                <a:gd name="T35" fmla="*/ 4 h 5"/>
                <a:gd name="T36" fmla="*/ 1 w 3"/>
                <a:gd name="T37" fmla="*/ 4 h 5"/>
                <a:gd name="T38" fmla="*/ 1 w 3"/>
                <a:gd name="T39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" h="5">
                  <a:moveTo>
                    <a:pt x="2" y="5"/>
                  </a:moveTo>
                  <a:cubicBezTo>
                    <a:pt x="2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2"/>
                    <a:pt x="0" y="4"/>
                    <a:pt x="0" y="4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1" y="1"/>
                  </a:move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" name="文本框 1"/>
          <p:cNvSpPr txBox="1"/>
          <p:nvPr userDrawn="1"/>
        </p:nvSpPr>
        <p:spPr>
          <a:xfrm>
            <a:off x="2222619" y="3415866"/>
            <a:ext cx="3211830" cy="368300"/>
          </a:xfrm>
          <a:prstGeom prst="rect">
            <a:avLst/>
          </a:prstGeom>
        </p:spPr>
        <p:txBody>
          <a:bodyPr wrap="non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死刑制度的社会歧视性分析</a:t>
            </a:r>
            <a:endParaRPr lang="zh-CN" altLang="en-US"/>
          </a:p>
        </p:txBody>
      </p:sp>
      <p:sp>
        <p:nvSpPr>
          <p:cNvPr id="3" name="文本框 2"/>
          <p:cNvSpPr txBox="1"/>
          <p:nvPr userDrawn="1"/>
        </p:nvSpPr>
        <p:spPr>
          <a:xfrm>
            <a:off x="2284124" y="5155084"/>
            <a:ext cx="2983230" cy="922020"/>
          </a:xfrm>
          <a:prstGeom prst="rect">
            <a:avLst/>
          </a:prstGeom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死刑</a:t>
            </a:r>
            <a:r>
              <a:rPr lang="zh-CN" altLang="en-US">
                <a:cs typeface="Arial" panose="020B0604020202020204" pitchFamily="34" charset="0"/>
              </a:rPr>
              <a:t>犯的悔过程度探究</a:t>
            </a:r>
            <a:endParaRPr lang="zh-CN" altLang="en-US"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/>
              <a:t>死刑执行的群体态度探析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9" name="组合 8"/>
          <p:cNvGrpSpPr/>
          <p:nvPr userDrawn="1"/>
        </p:nvGrpSpPr>
        <p:grpSpPr>
          <a:xfrm>
            <a:off x="303310" y="195801"/>
            <a:ext cx="5168900" cy="1109345"/>
            <a:chOff x="2073" y="1960"/>
            <a:chExt cx="8140" cy="1747"/>
          </a:xfrm>
        </p:grpSpPr>
        <p:pic>
          <p:nvPicPr>
            <p:cNvPr id="6" name="图片 5" descr="upload_post_object_v2_41535693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73" y="1960"/>
              <a:ext cx="160" cy="174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 userDrawn="1"/>
          </p:nvSpPr>
          <p:spPr>
            <a:xfrm>
              <a:off x="2233" y="2012"/>
              <a:ext cx="7980" cy="1695"/>
            </a:xfrm>
            <a:prstGeom prst="rect">
              <a:avLst/>
            </a:prstGeom>
          </p:spPr>
          <p:txBody>
            <a:bodyPr wrap="none" rtlCol="0">
              <a:spAutoFit/>
            </a:bodyPr>
            <a:p>
              <a:r>
                <a:rPr lang="en-US" altLang="zh-CN" sz="3200" b="1">
                  <a:cs typeface="Arial" panose="020B0604020202020204" pitchFamily="34" charset="0"/>
                </a:rPr>
                <a:t>4.1</a:t>
              </a:r>
              <a:r>
                <a:rPr lang="zh-CN" altLang="en-US" sz="3200" b="1">
                  <a:cs typeface="Arial" panose="020B0604020202020204" pitchFamily="34" charset="0"/>
                </a:rPr>
                <a:t>、</a:t>
              </a:r>
              <a:endParaRPr lang="en-US" altLang="zh-CN" sz="3200" b="1"/>
            </a:p>
            <a:p>
              <a:r>
                <a:rPr lang="zh-CN" altLang="en-US" sz="3200" b="1"/>
                <a:t>死刑制度的社会歧视性分析</a:t>
              </a:r>
              <a:endParaRPr lang="zh-CN" altLang="en-US" sz="3200" b="1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837650" y="1305159"/>
            <a:ext cx="73152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——</a:t>
            </a:r>
            <a:r>
              <a:rPr lang="zh-CN" altLang="en-US"/>
              <a:t>基于美国死刑记录数据</a:t>
            </a:r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977659" y="2247228"/>
            <a:ext cx="9207046" cy="3780268"/>
          </a:xfrm>
          <a:prstGeom prst="rect">
            <a:avLst/>
          </a:prstGeom>
        </p:spPr>
        <p:txBody>
          <a:bodyPr wrap="square" rtlCol="0">
            <a:noAutofit/>
          </a:bodyPr>
          <a:p>
            <a:r>
              <a:rPr lang="zh-CN" altLang="en-US" sz="2400">
                <a:latin typeface="宋体" charset="0"/>
                <a:ea typeface="宋体" charset="0"/>
              </a:rPr>
              <a:t>死刑制度的内部建制是什么，它有着什么样的内在属性？</a:t>
            </a:r>
            <a:endParaRPr lang="zh-CN" altLang="en-US" sz="2400">
              <a:latin typeface="宋体" charset="0"/>
              <a:ea typeface="宋体" charset="0"/>
            </a:endParaRPr>
          </a:p>
          <a:p>
            <a:endParaRPr lang="zh-CN" altLang="en-US" sz="2400">
              <a:latin typeface="宋体" charset="0"/>
              <a:ea typeface="宋体" charset="0"/>
            </a:endParaRPr>
          </a:p>
          <a:p>
            <a:r>
              <a:rPr lang="zh-CN" altLang="en-US" sz="2400">
                <a:latin typeface="宋体" charset="0"/>
                <a:ea typeface="宋体" charset="0"/>
              </a:rPr>
              <a:t>带着这些问题，我们开展了对美国死刑记录数据的研究，综合美国社会的种族、政治、性别等因素，探究美国死刑制度内在的社会歧视性。</a:t>
            </a:r>
            <a:endParaRPr lang="zh-CN" altLang="en-US" sz="2400">
              <a:latin typeface="宋体" charset="0"/>
              <a:ea typeface="宋体" charset="0"/>
            </a:endParaRPr>
          </a:p>
          <a:p>
            <a:endParaRPr lang="zh-CN" altLang="en-US" sz="2400">
              <a:latin typeface="宋体" charset="0"/>
              <a:ea typeface="宋体" charset="0"/>
            </a:endParaRPr>
          </a:p>
          <a:p>
            <a:r>
              <a:rPr lang="zh-CN" altLang="en-US">
                <a:latin typeface="宋体" charset="0"/>
                <a:ea typeface="宋体" charset="0"/>
                <a:cs typeface="宋体" charset="0"/>
              </a:rPr>
              <a:t>——描述性分析</a:t>
            </a:r>
            <a:endParaRPr lang="zh-CN" altLang="en-US">
              <a:latin typeface="宋体" charset="0"/>
              <a:ea typeface="宋体" charset="0"/>
              <a:cs typeface="宋体" charset="0"/>
            </a:endParaRPr>
          </a:p>
          <a:p>
            <a:r>
              <a:rPr lang="zh-CN" altLang="en-US">
                <a:latin typeface="宋体" charset="0"/>
                <a:ea typeface="宋体" charset="0"/>
                <a:cs typeface="宋体" charset="0"/>
              </a:rPr>
              <a:t>——假设检验</a:t>
            </a:r>
            <a:endParaRPr lang="zh-CN" altLang="en-US">
              <a:latin typeface="宋体" charset="0"/>
              <a:ea typeface="宋体" charset="0"/>
              <a:cs typeface="宋体" charset="0"/>
            </a:endParaRPr>
          </a:p>
          <a:p>
            <a:r>
              <a:rPr lang="zh-CN" altLang="en-US">
                <a:latin typeface="宋体" charset="0"/>
                <a:ea typeface="宋体" charset="0"/>
                <a:cs typeface="宋体" charset="0"/>
              </a:rPr>
              <a:t>——潜在因素探索性分析</a:t>
            </a:r>
            <a:endParaRPr lang="zh-CN" altLang="en-US">
              <a:latin typeface="宋体" charset="0"/>
              <a:ea typeface="宋体" charset="0"/>
              <a:cs typeface="宋体" charset="0"/>
            </a:endParaRPr>
          </a:p>
          <a:p>
            <a:r>
              <a:rPr lang="zh-CN" altLang="en-US">
                <a:latin typeface="宋体" charset="0"/>
                <a:ea typeface="宋体" charset="0"/>
                <a:cs typeface="宋体" charset="0"/>
              </a:rPr>
              <a:t>——</a:t>
            </a:r>
            <a:r>
              <a:rPr lang="zh-CN" altLang="en-US">
                <a:solidFill>
                  <a:schemeClr val="tx1"/>
                </a:solidFill>
                <a:latin typeface="宋体" charset="0"/>
                <a:ea typeface="宋体" charset="0"/>
                <a:cs typeface="宋体" charset="0"/>
              </a:rPr>
              <a:t>时间序列分析</a:t>
            </a:r>
            <a:endParaRPr lang="zh-CN" altLang="en-US">
              <a:latin typeface="宋体" charset="0"/>
              <a:ea typeface="宋体" charset="0"/>
              <a:cs typeface="宋体" charset="0"/>
            </a:endParaRPr>
          </a:p>
          <a:p>
            <a:endParaRPr lang="zh-CN" altLang="en-US">
              <a:latin typeface="宋体" charset="0"/>
              <a:ea typeface="宋体" charset="0"/>
              <a:cs typeface="宋体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5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5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8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5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3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1"/>
  <p:tag name="KSO_WM_UNIT_TYPE" val="e"/>
  <p:tag name="KSO_WM_UNIT_INDEX" val="1"/>
  <p:tag name="KSO_WM_UNIT_PRESET_TEXT" val="01"/>
  <p:tag name="KSO_WM_TEMPLATE_CATEGORY" val="custom"/>
  <p:tag name="KSO_WM_TEMPLATE_INDEX" val="20205396"/>
  <p:tag name="KSO_WM_UNIT_ID" val="custom20205396_7*e*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657119C-6982-421D-8BA7-E74DEB70A7D9-1">
      <extobjdata type="E657119C-6982-421D-8BA7-E74DEB70A7D9" data="ewoJIkNhdGVnb3J5IiA6ICJmbG93IiwKCSJEZWZpbml0aW9uIiA6ICJKVGRDSlRJeWNHRm5aU1V5TWlVelFTVTNRaVV5TW5CaFpHUnBibWNsTWpJbE0wRXlNQ1V5UXlVeU1tOXlhV1Z1ZEdGMGFXOXVKVEl5SlROQkpUSXljRzl5ZEhKaGFYUWxNaklsTWtNbE1qSmlZV05yWjNKdmRXNWtRMjlzYjNJbE1qSWxNMEVsTWpKMGNtRnVjM0JoY21WdWRDVXlNaVV5UXlVeU1tZHlhV1JUYVhwbEpUSXlKVE5CTVRVbE1rTWxNakozYVdSMGFDVXlNaVV6UVRFd05qUWxNa01sTWpKemFHOTNSM0pwWkNVeU1pVXpRWFJ5ZFdVbE1rTWxNakp5YVdOb1ZHVjRkQ1V5TWlVelFYUnlkV1VsTWtNbE1qSm9aV2xuYUhRbE1qSWxNMEUzTkRVbE4wUWxNa01sTWpKbGJHVnRaVzUwY3lVeU1pVXpRU1UzUWlVeU1tWndWVlZvVkZkUWJuazNPVFl6TmprbE1qSWxNMEVsTjBJbE1qSnVZVzFsSlRJeUpUTkJKVEl5YkdsdWEyVnlKVEl5SlRKREpUSXljSEp2Y0hNbE1qSWxNMEVsTjBJbE1qSjZhVzVrWlhnbE1qSWxNMEV4SlRkRUpUSkRKVEl5WkdGMFlVRjBkSEpwWW5WMFpYTWxNaklsTTBFbE5VSWxOVVFsTWtNbE1qSm1jbTl0SlRJeUpUTkJKVGRDSlRJeWVDVXlNaVV6UVRNNE15VXlReVV5TW5rbE1qSWxNMEUxT0RRbE1rTWxNakpwWkNVeU1pVXpRVzUxYkd3bE1rTWxNakpoYm1kc1pTVXlNaVV6UVc1MWJHd2xOMFFsTWtNbE1qSjBieVV5TWlVelFTVTNRaVV5TW5nbE1qSWxNMEUzTVRrbE1rTWxNako1SlRJeUpUTkJNVFV4SlRKREpUSXlhV1FsTWpJbE0wRnVkV3hzSlRKREpUSXlZVzVuYkdVbE1qSWxNMEZ1ZFd4c0pUZEVKVEpESlRJeVozSnZkWEFsTWpJbE0wRWxNaklsTWpJbE1rTWxNakpwWkNVeU1pVXpRU1V5TW1ad1ZWVm9WRmRRYm5rM09UWXpOamtsTWpJbE1rTWxNakpzYVc1bFUzUjViR1VsTWpJbE0wRWxOMElsTWpKc2FXNWxWMmxrZEdnbE1qSWxNMEUySlRKREpUSXliR2x1WlVOdmJHOXlKVEl5SlROQkpUSXlNalF4SlRKRE1UUTVKVEpETVRRNEpUSXlKVGRFSlRKREpUSXliR2x1YTJWeVZIbHdaU1V5TWlVelFTVXlNbU4xY25abEpUSXlKVEpESlRJeWJHOWphMlZrSlRJeUpUTkJabUZzYzJVbE1rTWxNakp3YjJsdWRITWxNaklsTTBFbE5VSWxOMElsTWpKNEpUSXlKVE5CTmpRMkpUSkRKVEl5ZVNVeU1pVXpRVFV6T0NVM1JDVXlReVUzUWlVeU1uZ2xNaklsTTBFMk56UWxNa01sTWpKNUpUSXlKVE5CTXpVMkpUZEVKVFZFSlRKREpUSXlkR1Y0ZENVeU1pVXpRU1V5TWlVeU1pVXlReVV5TW5SbGVIUkNiRzlqYXlVeU1pVXpRU1UxUWlVMVJDVTNSQ1V5UXlVeU1rSnFZVzV4VjNaR1puSTROemMyTkRjbE1qSWxNMEVsTjBJbE1qSnBaQ1V5TWlVelFTVXlNa0pxWVc1eFYzWkdabkk0TnpjMk5EY2xNaklsTWtNbE1qSnVZVzFsSlRJeUpUTkJKVEl5YzNSaGJtUmhjbVJKYldGblpTVXlNaVV5UXlVeU1uUnBkR3hsSlRJeUpUTkJKVEl5SlRJeUpUSkRKVEl5WTJGMFpXZHZjbmtsTWpJbE0wRWxNakp6ZEdGdVpHRnlaQ1V5TWlVeVF5VXlNbWR5YjNWd0pUSXlKVE5CSlRJeUpUSXlKVEpESlRJeVozSnZkWEJPWVcxbEpUSXlKVE5CYm5Wc2JDVXlReVV5TW14dlkydGxaQ1V5TWlVelFXWmhiSE5sSlRKREpUSXliR2x1YXlVeU1pVXpRU1V5TWlVeU1pVXlReVV5TW1Ob2FXeGtjbVZ1SlRJeUpUTkJKVFZDSlRWRUpUSkRKVEl5Y0dGeVpXNTBKVEl5SlROQkpUSXlKVEl5SlRKREpUSXljbVZ6YVhwbFJHbHlKVEl5SlROQkpUVkNKVEl5ZEd3bE1qSWxNa01sTWpKMGNpVXlNaVV5UXlVeU1tSnlKVEl5SlRKREpUSXlZbXdsTWpJbE1rTWxNakpzSlRJeUpUSkRKVEl5ZENVeU1pVXlReVV5TW5JbE1qSWxNa01sTWpKaUpUSXlKVFZFSlRKREpUSXlZWFIwY21saWRYUmxKVEl5SlROQkpUZENKVEl5WTI5dWRHRnBibVZ5SlRJeUpUTkJabUZzYzJVbE1rTWxNakoyYVhOcFlteGxKVEl5SlROQlptRnNjMlVsTWtNbE1qSnliM1JoZEdGaWJHVWxNaklsTTBGMGNuVmxKVEpESlRJeWJHbHVhMkZpYkdVbE1qSWxNMEYwY25WbEpUSkRKVEl5WTI5c2JHRndjMkZpYkdVbE1qSWxNMEZtWVd4elpTVXlReVV5TW1OdmJHeGhjSE5sWkNVeU1pVXpRV1poYkhObEpUSkRKVEl5Wm1sNFpXUk1hVzVySlRJeUpUTkJabUZzYzJVbE1rTWxNakp0WVhKclpYSlBabVp6WlhRbE1qSWxNMEUxSlRkRUpUSkRKVEl5WkdGMFlVRjBkSEpwWW5WMFpYTWxNaklsTTBFbE5VSWxOVVFsTWtNbE1qSndjbTl3Y3lVeU1pVXpRU1UzUWlVeU1uZ2xNaklsTTBFNE5DVXlReVV5TW5rbE1qSWxNMEUwT0RrbE1rTWxNakozSlRJeUpUTkJNekU0SlRKREpUSXlhQ1V5TWlVelFUZ3lMalVsTWtNbE1qSjZhVzVrWlhnbE1qSWxNMEV5SlRKREpUSXlZVzVuYkdVbE1qSWxNMEV3SlRkRUpUSkRKVEl5YzJoaGNHVlRkSGxzWlNVeU1pVXpRU1UzUWlVeU1tRnNjR2hoSlRJeUpUTkJNU1UzUkNVeVF5VXlNbXhwYm1WVGRIbHNaU1V5TWlVelFTVTNRaVUzUkNVeVF5VXlNbVpwYkd4VGRIbHNaU1V5TWlVelFTVTNRaVV5TW5SNWNHVWxNaklsTTBFbE1qSnBiV0ZuWlNVeU1pVXlReVV5TW1acGJHVkpaQ1V5TWlVelFTVXlNbWgwZEhCekpUTkJKVEpHSlRKR2RHTXRZMlJ1TG5CeWIyTmxjM052Ymk1amIyMGxNa1ozY0hNbE1rWTJPRE5sWmpCaU1tVTBZakE0TjJZeE9HUmxPVE5sTVdFbE1qSWxNa01sTWpKa2FYTndiR0Y1SlRJeUpUTkJKVEl5YzNSeVpYUmphQ1V5TWlVeVF5VXlNbWx0WVdkbFZ5VXlNaVV6UVRFd01EQWxNa01sTWpKcGJXRm5aVWdsTWpJbE0wRTBPVGNsTjBRbE1rTWxNakowYUdWdFpTVXlNaVV6UVNVM1FpVTNSQ1V5UXlVeU1uQmhkR2dsTWpJbE0wRWxOVUlsTjBJbE1qSnNhVzVsVTNSNWJHVWxNaklsTTBFbE4wSWxNakpzYVc1bFYybGtkR2dsTWpJbE0wRXdKVGRFSlRKREpUSXlZV04wYVc5dWN5VXlNaVV6UVNVMVFpVTNRaVV5TW1GamRHbHZiaVV5TWlVelFTVXlNbTF2ZG1VbE1qSWxNa01sTWpKNEpUSXlKVE5CSlRJeU1DVXlNaVV5UXlVeU1ua2xNaklsTTBFbE1qSXdKVEl5SlRkRUpUSkRKVGRDSlRJeVlXTjBhVzl1SlRJeUpUTkJKVEl5YkdsdVpTVXlNaVV5UXlVeU1uZ2xNaklsTTBFbE1qSjNKVEl5SlRKREpUSXllU1V5TWlVelFTVXlNakFsTWpJbE4wUWxNa01sTjBJbE1qSmhZM1JwYjI0bE1qSWxNMEVsTWpKc2FXNWxKVEl5SlRKREpUSXllQ1V5TWlVelFTVXlNbmNsTWpJbE1rTWxNako1SlRJeUpUTkJKVEl5YUNVeU1pVTNSQ1V5UXlVM1FpVXlNbUZqZEdsdmJpVXlNaVV6UVNVeU1teHBibVVsTWpJbE1rTWxNako0SlRJeUpUTkJKVEl5TUNVeU1pVXlReVV5TW5rbE1qSWxNMEVsTWpKb0pUSXlKVGRFSlRKREpUZENKVEl5WVdOMGFXOXVKVEl5SlROQkpUSXlZMnh2YzJVbE1qSWxOMFFsTlVRbE4wUWxOVVFsTWtNbE1qSm1iMjUwVTNSNWJHVWxNaklsTTBFbE4wSWxOMFFsTWtNbE1qSjBaWGgwUW14dlkyc2xNaklsTTBFbE5VSWxOVVFsTWtNbE1qSmhibU5vYjNKekpUSXlKVE5CSlRWQ0pUZENKVEl5ZUNVeU1pVXpRU1V5TW5jbE1rWXlKVEl5SlRKREpUSXllU1V5TWlVelFTVXlNakFsTWpJbE4wUWxNa01sTjBJbE1qSjRKVEl5SlROQkpUSXlkeVV5UmpJbE1qSWxNa01sTWpKNUpUSXlKVE5CSlRJeWFDVXlNaVUzUkNVeVF5VTNRaVV5TW5nbE1qSWxNMEVsTWpJd0pUSXlKVEpESlRJeWVTVXlNaVV6UVNVeU1tZ2xNa1l5SlRJeUpUZEVKVEpESlRkQ0pUSXllQ1V5TWlVelFTVXlNbmNsTWpJbE1rTWxNako1SlRJeUpUTkJKVEl5YUNVeVJqSWxNaklsTjBRbE5VUWxOMFFsTWtNbE1qSklkSGhGVGsxNWFXSmpNVEl3TkRneUpUSXlKVE5CSlRkQ0pUSXlhV1FsTWpJbE0wRWxNakpJZEhoRlRrMTVhV0pqTVRJd05EZ3lKVEl5SlRKREpUSXlibUZ0WlNVeU1pVXpRU1V5TW5OMFlXNWtZWEprU1cxaFoyVWxNaklsTWtNbE1qSjBhWFJzWlNVeU1pVXpRU1V5TWlVeU1pVXlReVV5TW1OaGRHVm5iM0o1SlRJeUpUTkJKVEl5YzNSaGJtUmhjbVFsTWpJbE1rTWxNakpuY205MWNDVXlNaVV6UVNVeU1pVXlNaVV5UXlVeU1tZHliM1Z3VG1GdFpTVXlNaVV6UVc1MWJHd2xNa01sTWpKc2IyTnJaV1FsTWpJbE0wRm1ZV3h6WlNVeVF5VXlNbXhwYm1zbE1qSWxNMEVsTWpJbE1qSWxNa01sTWpKamFHbHNaSEpsYmlVeU1pVXpRU1UxUWlVMVJDVXlReVV5TW5CaGNtVnVkQ1V5TWlVelFTVXlNaVV5TWlVeVF5VXlNbkpsYzJsNlpVUnBjaVV5TWlVelFTVTFRaVV5TW5Sc0pUSXlKVEpESlRJeWRISWxNaklsTWtNbE1qSmljaVV5TWlVeVF5VXlNbUpzSlRJeUpUSkRKVEl5YkNVeU1pVXlReVV5TW5RbE1qSWxNa01sTWpKeUpUSXlKVEpESlRJeVlpVXlNaVUxUkNVeVF5VXlNbUYwZEhKcFluVjBaU1V5TWlVelFTVTNRaVV5TW1OdmJuUmhhVzVsY2lVeU1pVXpRV1poYkhObEpUSkRKVEl5ZG1semFXSnNaU1V5TWlVelFXWmhiSE5sSlRKREpUSXljbTkwWVhSaFlteGxKVEl5SlROQmRISjFaU1V5UXlVeU1teHBibXRoWW14bEpUSXlKVE5CZEhKMVpTVXlReVV5TW1OdmJHeGhjSE5oWW14bEpUSXlKVE5CWm1Gc2MyVWxNa01sTWpKamIyeHNZWEJ6WldRbE1qSWxNMEZtWVd4elpTVXlReVV5TW1acGVHVmtUR2x1YXlVeU1pVXpRV1poYkhObEpUSkRKVEl5YldGeWEyVnlUMlptYzJWMEpUSXlKVE5CTlNVM1JDVXlReVV5TW1SaGRHRkJkSFJ5YVdKMWRHVnpKVEl5SlROQkpUVkNKVFZFSlRKREpUSXljSEp2Y0hNbE1qSWxNMEVsTjBJbE1qSjRKVEl5SlROQk1USTJKVEpESlRJeWVTVXlNaVV6UVRNM055NHlOU1V5UXlVeU1uY2xNaklsTTBFME56TWxNa01sTWpKb0pUSXlKVE5CT1RVdU5TVXlReVV5TW5wcGJtUmxlQ1V5TWlVelFUTWxNa01sTWpKaGJtZHNaU1V5TWlVelFUQWxOMFFsTWtNbE1qSnphR0Z3WlZOMGVXeGxKVEl5SlROQkpUZENKVEl5WVd4d2FHRWxNaklsTTBFeEpUZEVKVEpESlRJeWJHbHVaVk4wZVd4bEpUSXlKVE5CSlRkQ0pUZEVKVEpESlRJeVptbHNiRk4wZVd4bEpUSXlKVE5CSlRkQ0pUSXlkSGx3WlNVeU1pVXpRU1V5TW1sdFlXZGxKVEl5SlRKREpUSXlabWxzWlVsa0pUSXlKVE5CSlRJeWFIUjBjSE1sTTBFbE1rWWxNa1owWXkxalpHNHVjSEp2WTJWemMyOXVMbU52YlNVeVJuZHdjeVV5UmpZNE0yVm1NR1JtWlRSaU1HVTROMkl3WldJd01UUTFNaVV5TWlVeVF5VXlNbVJwYzNCc1lYa2xNaklsTTBFbE1qSnpkSEpsZEdOb0pUSXlKVEpESlRJeWFXMWhaMlZYSlRJeUpUTkJNVEF3TUNVeVF5VXlNbWx0WVdkbFNDVXlNaVV6UVRJMU5TVTNSQ1V5UXlVeU1uUm9aVzFsSlRJeUpUTkJKVGRDSlRkRUpUSkRKVEl5Y0dGMGFDVXlNaVV6UVNVMVFpVTNRaVV5TW14cGJtVlRkSGxzWlNVeU1pVXpRU1UzUWlVeU1teHBibVZYYVdSMGFDVXlNaVV6UVRBbE4wUWxNa01sTWpKaFkzUnBiMjV6SlRJeUpUTkJKVFZDSlRkQ0pUSXlZV04wYVc5dUpUSXlKVE5CSlRJeWJXOTJaU1V5TWlVeVF5VXlNbmdsTWpJbE0wRWxNakl3SlRJeUpUSkRKVEl5ZVNVeU1pVXpRU1V5TWpBbE1qSWxOMFFsTWtNbE4wSWxNakpoWTNScGIyNGxNaklsTTBFbE1qSnNhVzVsSlRJeUpUSkRKVEl5ZUNVeU1pVXpRU1V5TW5jbE1qSWxNa01sTWpKNUpUSXlKVE5CSlRJeU1DVXlNaVUzUkNVeVF5VTNRaVV5TW1GamRHbHZiaVV5TWlVelFTVXlNbXhwYm1VbE1qSWxNa01sTWpKNEpUSXlKVE5CSlRJeWR5VXlNaVV5UXlVeU1ua2xNaklsTTBFbE1qSm9KVEl5SlRkRUpUSkRKVGRDSlRJeVlXTjBhVzl1SlRJeUpUTkJKVEl5YkdsdVpTVXlNaVV5UXlVeU1uZ2xNaklsTTBFbE1qSXdKVEl5SlRKREpUSXllU1V5TWlVelFTVXlNbWdsTWpJbE4wUWxNa01sTjBJbE1qSmhZM1JwYjI0bE1qSWxNMEVsTWpKamJHOXpaU1V5TWlVM1JDVTFSQ1UzUkNVMVJDVXlReVV5TW1admJuUlRkSGxzWlNVeU1pVXpRU1UzUWlVM1JDVXlReVV5TW5SbGVIUkNiRzlqYXlVeU1pVXpRU1UxUWlVMVJDVXlReVV5TW1GdVkyaHZjbk1sTWpJbE0wRWxOVUlsTjBJbE1qSjRKVEl5SlROQkpUSXlkeVV5UmpJbE1qSWxNa01sTWpKNUpUSXlKVE5CSlRJeU1DVXlNaVUzUkNVeVF5VTNRaVV5TW5nbE1qSWxNMEVsTWpKM0pUSkdNaVV5TWlVeVF5VXlNbmtsTWpJbE0wRWxNakpvSlRJeUpUZEVKVEpESlRkQ0pUSXllQ1V5TWlVelFTVXlNakFsTWpJbE1rTWxNako1SlRJeUpUTkJKVEl5YUNVeVJqSWxNaklsTjBRbE1rTWxOMElsTWpKNEpUSXlKVE5CSlRJeWR5VXlNaVV5UXlVeU1ua2xNaklsTTBFbE1qSm9KVEpHTWlVeU1pVTNSQ1UxUkNVM1JDVXlReVV5TWxCbVNYQk1hVVpVVUVZd09EWXdOVFlsTWpJbE0wRWxOMElsTWpKcFpDVXlNaVV6UVNVeU1sQm1TWEJNYVVaVVVFWXdPRFl3TlRZbE1qSWxNa01sTWpKdVlXMWxKVEl5SlROQkpUSXljM1JoYm1SaGNtUkpiV0ZuWlNVeU1pVXlReVV5TW5ScGRHeGxKVEl5SlROQkpUSXlKVEl5SlRKREpUSXlZMkYwWldkdmNua2xNaklsTTBFbE1qSnpkR0Z1WkdGeVpDVXlNaVV5UXlVeU1tZHliM1Z3SlRJeUpUTkJKVEl5SlRJeUpUSkRKVEl5WjNKdmRYQk9ZVzFsSlRJeUpUTkJiblZzYkNVeVF5VXlNbXh2WTJ0bFpDVXlNaVV6UVdaaGJITmxKVEpESlRJeWJHbHVheVV5TWlVelFTVXlNaVV5TWlVeVF5VXlNbU5vYVd4a2NtVnVKVEl5SlROQkpUVkNKVFZFSlRKREpUSXljR0Z5Wlc1MEpUSXlKVE5CSlRJeUpUSXlKVEpESlRJeWNtVnphWHBsUkdseUpUSXlKVE5CSlRWQ0pUSXlkR3dsTWpJbE1rTWxNakowY2lVeU1pVXlReVV5TW1KeUpUSXlKVEpESlRJeVltd2xNaklsTWtNbE1qSnNKVEl5SlRKREpUSXlkQ1V5TWlVeVF5VXlNbklsTWpJbE1rTWxNakppSlRJeUpUVkVKVEpESlRJeVlYUjBjbWxpZFhSbEpUSXlKVE5CSlRkQ0pUSXlZMjl1ZEdGcGJtVnlKVEl5SlROQlptRnNjMlVsTWtNbE1qSjJhWE5wWW14bEpUSXlKVE5CWm1Gc2MyVWxNa01sTWpKeWIzUmhkR0ZpYkdVbE1qSWxNMEYwY25WbEpUSkRKVEl5YkdsdWEyRmliR1VsTWpJbE0wRjBjblZsSlRKREpUSXlZMjlzYkdGd2MyRmliR1VsTWpJbE0wRm1ZV3h6WlNVeVF5VXlNbU52Ykd4aGNITmxaQ1V5TWlVelFXWmhiSE5sSlRKREpUSXlabWw0WldSTWFXNXJKVEl5SlROQlptRnNjMlVsTWtNbE1qSnRZWEpyWlhKUFptWnpaWFFsTWpJbE0wRTFKVGRFSlRKREpUSXlaR0YwWVVGMGRISnBZblYwWlhNbE1qSWxNMEVsTlVJbE5VUWxNa01sTWpKd2NtOXdjeVV5TWlVelFTVTNRaVV5TW5nbE1qSWxNMEV6TlRFbE1rTWxNako1SlRJeUpUTkJNakV3TGpVbE1rTWxNakozSlRJeUpUTkJNekExSlRKREpUSXlhQ1V5TWlVelFURTBOaTQxSlRKREpUSXllbWx1WkdWNEpUSXlKVE5CTkNVeVF5VXlNbUZ1WjJ4bEpUSXlKVE5CTUNVM1JDVXlReVV5TW5Ob1lYQmxVM1I1YkdVbE1qSWxNMEVsTjBJbE1qSmhiSEJvWVNVeU1pVXpRVEVsTjBRbE1rTWxNakpzYVc1bFUzUjViR1VsTWpJbE0wRWxOMElsTjBRbE1rTWxNakptYVd4c1UzUjViR1VsTWpJbE0wRWxOMElsTWpKMGVYQmxKVEl5SlROQkpUSXlhVzFoWjJVbE1qSWxNa01sTWpKbWFXeGxTV1FsTWpJbE0wRWxNakpvZEhSd2N5VXpRU1V5UmlVeVJuUmpMV05rYmk1d2NtOWpaWE56YjI0dVkyOXRKVEpHZDNCekpUSkdOamd6WldZeE1HTmxOR0l3TXpnME5UazFaRFE1TWpjMEpUSXlKVEpESlRJeVpHbHpjR3hoZVNVeU1pVXpRU1V5TW5OMGNtVjBZMmdsTWpJbE1rTWxNakpwYldGblpWY2xNaklsTTBFeE1EQXdKVEpESlRJeWFXMWhaMlZJSlRJeUpUTkJNemc0SlRkRUpUSkRKVEl5ZEdobGJXVWxNaklsTTBFbE4wSWxOMFFsTWtNbE1qSndZWFJvSlRJeUpUTkJKVFZDSlRkQ0pUSXliR2x1WlZOMGVXeGxKVEl5SlROQkpUZENKVEl5YkdsdVpWZHBaSFJvSlRJeUpUTkJNQ1UzUkNVeVF5VXlNbUZqZEdsdmJuTWxNaklsTTBFbE5VSWxOMElsTWpKaFkzUnBiMjRsTWpJbE0wRWxNakp0YjNabEpUSXlKVEpESlRJeWVDVXlNaVV6UVNVeU1qQWxNaklsTWtNbE1qSjVKVEl5SlROQkpUSXlNQ1V5TWlVM1JDVXlReVUzUWlVeU1tRmpkR2x2YmlVeU1pVXpRU1V5TW14cGJtVWxNaklsTWtNbE1qSjRKVEl5SlROQkpUSXlkeVV5TWlVeVF5VXlNbmtsTWpJbE0wRWxNakl3SlRJeUpUZEVKVEpESlRkQ0pUSXlZV04wYVc5dUpUSXlKVE5CSlRJeWJHbHVaU1V5TWlVeVF5VXlNbmdsTWpJbE0wRWxNakozSlRJeUpUSkRKVEl5ZVNVeU1pVXpRU1V5TW1nbE1qSWxOMFFsTWtNbE4wSWxNakpoWTNScGIyNGxNaklsTTBFbE1qSnNhVzVsSlRJeUpUSkRKVEl5ZUNVeU1pVXpRU1V5TWpBbE1qSWxNa01sTWpKNUpUSXlKVE5CSlRJeWFDVXlNaVUzUkNVeVF5VTNRaVV5TW1GamRHbHZiaVV5TWlVelFTVXlNbU5zYjNObEpUSXlKVGRFSlRWRUpUZEVKVFZFSlRKREpUSXlabTl1ZEZOMGVXeGxKVEl5SlROQkpUZENKVGRFSlRKREpUSXlkR1Y0ZEVKc2IyTnJKVEl5SlROQkpUVkNKVFZFSlRKREpUSXlZVzVqYUc5eWN5VXlNaVV6UVNVMVFpVTNRaVV5TW5nbE1qSWxNMEVsTWpKM0pUSkdNaVV5TWlVeVF5VXlNbmtsTWpJbE0wRWxNakl3SlRJeUpUZEVKVEpESlRkQ0pUSXllQ1V5TWlVelFTVXlNbmNsTWtZeUpUSXlKVEpESlRJeWVTVXlNaVV6UVNVeU1tZ2xNaklsTjBRbE1rTWxOMElsTWpKNEpUSXlKVE5CSlRJeU1DVXlNaVV5UXlVeU1ua2xNaklsTTBFbE1qSm9KVEpHTWlVeU1pVTNSQ1V5UXlVM1FpVXlNbmdsTWpJbE0wRWxNakozSlRJeUpUSkRKVEl5ZVNVeU1pVXpRU1V5TW1nbE1rWXlKVEl5SlRkRUpUVkVKVGRFSlRKREpUSXlaRzl2V1habVVFbHZRVGMzTlRJeU5DVXlNaVV6UVNVM1FpVXlNbWxrSlRJeUpUTkJKVEl5Wkc5dldYWm1VRWx2UVRjM05USXlOQ1V5TWlVeVF5VXlNbTVoYldVbE1qSWxNMEVsTWpKemRHRnVaR0Z5WkVsdFlXZGxKVEl5SlRKREpUSXlkR2wwYkdVbE1qSWxNMEVsTWpJbE1qSWxNa01sTWpKallYUmxaMjl5ZVNVeU1pVXpRU1V5TW5OMFlXNWtZWEprSlRJeUpUSkRKVEl5WjNKdmRYQWxNaklsTTBFbE1qSWxNaklsTWtNbE1qSm5jbTkxY0U1aGJXVWxNaklsTTBGdWRXeHNKVEpESlRJeWJHOWphMlZrSlRJeUpUTkJabUZzYzJVbE1rTWxNakpzYVc1ckpUSXlKVE5CSlRJeUpUSXlKVEpESlRJeVkyaHBiR1J5Wlc0bE1qSWxNMEVsTlVJbE5VUWxNa01sTWpKd1lYSmxiblFsTWpJbE0wRWxNaklsTWpJbE1rTWxNakp5WlhOcGVtVkVhWElsTWpJbE0wRWxOVUlsTWpKMGJDVXlNaVV5UXlVeU1uUnlKVEl5SlRKREpUSXlZbklsTWpJbE1rTWxNakppYkNVeU1pVXlReVV5TW13bE1qSWxNa01sTWpKMEpUSXlKVEpESlRJeWNpVXlNaVV5UXlVeU1tSWxNaklsTlVRbE1rTWxNakpoZEhSeWFXSjFkR1VsTWpJbE0wRWxOMElsTWpKamIyNTBZV2x1WlhJbE1qSWxNMEZtWVd4elpTVXlReVV5TW5acGMybGliR1VsTWpJbE0wRm1ZV3h6WlNVeVF5VXlNbkp2ZEdGMFlXSnNaU1V5TWlVelFYUnlkV1VsTWtNbE1qSnNhVzVyWVdKc1pTVXlNaVV6UVhSeWRXVWxNa01sTWpKamIyeHNZWEJ6WVdKc1pTVXlNaVV6UVdaaGJITmxKVEpESlRJeVkyOXNiR0Z3YzJWa0pUSXlKVE5CWm1Gc2MyVWxNa01sTWpKbWFYaGxaRXhwYm1zbE1qSWxNMEZtWVd4elpTVXlReVV5TW0xaGNtdGxjazltWm5ObGRDVXlNaVV6UVRVbE4wUWxNa01sTWpKa1lYUmhRWFIwY21saWRYUmxjeVV5TWlVelFTVTFRaVUxUkNVeVF5VXlNbkJ5YjNCekpUSXlKVE5CSlRkQ0pUSXllQ1V5TWlVelFUSTFPQ1V5UXlVeU1ua2xNaklsTTBFMk5DNHlOU1V5UXlVeU1uY2xNaklsTTBFME16VWxNa01sTWpKb0pUSXlKVE5CTVRJMkpUSkRKVEl5ZW1sdVpHVjRKVEl5SlROQk5TVXlReVV5TW1GdVoyeGxKVEl5SlROQk1DVTNSQ1V5UXlVeU1uTm9ZWEJsVTNSNWJHVWxNaklsTTBFbE4wSWxNakpoYkhCb1lTVXlNaVV6UVRFbE4wUWxNa01sTWpKc2FXNWxVM1I1YkdVbE1qSWxNMEVsTjBJbE4wUWxNa01sTWpKbWFXeHNVM1I1YkdVbE1qSWxNMEVsTjBJbE1qSjBlWEJsSlRJeUpUTkJKVEl5YVcxaFoyVWxNaklsTWtNbE1qSm1hV3hsU1dRbE1qSWxNMEVsTWpKb2RIUndjeVV6UVNVeVJpVXlSblJqTFdOa2JpNXdjbTlqWlhOemIyNHVZMjl0SlRKR2QzQnpKVEpHTmpnelpXWXhOMkZsTkdJd1pUZzNZakJsWWpBeE5HTmtKVEl5SlRKREpUSXlaR2x6Y0d4aGVTVXlNaVV6UVNVeU1uTjBjbVYwWTJnbE1qSWxNa01sTWpKcGJXRm5aVmNsTWpJbE0wRTVNellsTWtNbE1qSnBiV0ZuWlVnbE1qSWxNMEUyT0RZbE4wUWxNa01sTWpKMGFHVnRaU1V5TWlVelFTVTNRaVUzUkNVeVF5VXlNbkJoZEdnbE1qSWxNMEVsTlVJbE4wSWxNakpzYVc1bFUzUjViR1VsTWpJbE0wRWxOMElsTWpKc2FXNWxWMmxrZEdnbE1qSWxNMEV3SlRkRUpUSkRKVEl5WVdOMGFXOXVjeVV5TWlVelFTVTFRaVUzUWlVeU1tRmpkR2x2YmlVeU1pVXpRU1V5TW0xdmRtVWxNaklsTWtNbE1qSjRKVEl5SlROQkpUSXlNQ1V5TWlVeVF5VXlNbmtsTWpJbE0wRWxNakl3SlRJeUpUZEVKVEpESlRkQ0pUSXlZV04wYVc5dUpUSXlKVE5CSlRJeWJHbHVaU1V5TWlVeVF5VXlNbmdsTWpJbE0wRWxNakozSlRJeUpUSkRKVEl5ZVNVeU1pVXpRU1V5TWpBbE1qSWxOMFFsTWtNbE4wSWxNakpoWTNScGIyNGxNaklsTTBFbE1qSnNhVzVsSlRJeUpUSkRKVEl5ZUNVeU1pVXpRU1V5TW5jbE1qSWxNa01sTWpKNUpUSXlKVE5CSlRJeWFDVXlNaVUzUkNVeVF5VTNRaVV5TW1GamRHbHZiaVV5TWlVelFTVXlNbXhwYm1VbE1qSWxNa01sTWpKNEpUSXlKVE5CSlRJeU1DVXlNaVV5UXlVeU1ua2xNaklsTTBFbE1qSm9KVEl5SlRkRUpUSkRKVGRDSlRJeVlXTjBhVzl1SlRJeUpUTkJKVEl5WTJ4dmMyVWxNaklsTjBRbE5VUWxOMFFsTlVRbE1rTWxNakptYjI1MFUzUjViR1VsTWpJbE0wRWxOMElsTjBRbE1rTWxNakowWlhoMFFteHZZMnNsTWpJbE0wRWxOVUlsTlVRbE1rTWxNakpoYm1Ob2IzSnpKVEl5SlROQkpUVkNKVGRDSlRJeWVDVXlNaVV6UVNVeU1uY2xNa1l5SlRJeUpUSkRKVEl5ZVNVeU1pVXpRU1V5TWpBbE1qSWxOMFFsTWtNbE4wSWxNako0SlRJeUpUTkJKVEl5ZHlVeVJqSWxNaklsTWtNbE1qSjVKVEl5SlROQkpUSXlhQ1V5TWlVM1JDVXlReVUzUWlVeU1uZ2xNaklsTTBFbE1qSXdKVEl5SlRKREpUSXllU1V5TWlVelFTVXlNbWdsTWtZeUpUSXlKVGRFSlRKREpUZENKVEl5ZUNVeU1pVXpRU1V5TW5jbE1qSWxNa01sTWpKNUpUSXlKVE5CSlRJeWFDVXlSaklsTWpJbE4wUWxOVVFsTjBRbE4wUWxNa01sTWpKamIyMXRaVzUwY3lVeU1pVXpRU1UxUWlVMVJDVXlReVV5TW5Cc2RXZHBibk1sTWpJbE0wRWxOMElsTjBRbE4wUT0iLAoJIkZpbGVJZCIgOiAicG9fYmhlaWpmZmNlYWFkZWEiCn0K"/>
    </extobj>
  </extobjs>
</s:customData>
</file>

<file path=customXml/itemProps81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4578</Words>
  <Application>WPS Office WWO_wpscloud_20250619170405-8613a0c879</Application>
  <PresentationFormat>宽屏</PresentationFormat>
  <Paragraphs>409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汉仪旗黑KW 55S</vt:lpstr>
      <vt:lpstr>Wingdings</vt:lpstr>
      <vt:lpstr>Kingsoft Confetti</vt:lpstr>
      <vt:lpstr>楷体</vt:lpstr>
      <vt:lpstr>汉仪楷体KW</vt:lpstr>
      <vt:lpstr>宋体</vt:lpstr>
      <vt:lpstr>楷体-简</vt:lpstr>
      <vt:lpstr>微软雅黑</vt:lpstr>
      <vt:lpstr>汉仪书宋二KW</vt:lpstr>
      <vt:lpstr>仿宋</vt:lpstr>
      <vt:lpstr>汉仪仿宋KW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PC</dc:creator>
  <cp:lastModifiedBy>Liu Yiting</cp:lastModifiedBy>
  <dcterms:created xsi:type="dcterms:W3CDTF">2025-06-24T05:51:39Z</dcterms:created>
  <dcterms:modified xsi:type="dcterms:W3CDTF">2025-06-24T05:51:39Z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2052-12.9.0.21905</vt:lpwstr>
  </property>
  <property fmtid="{D5CDD505-2E9C-101B-9397-08002B2CF9AE}" pid="3" name="ICV">
    <vt:lpwstr>92D81C6A97C40B684612356817BFA444_42</vt:lpwstr>
  </property>
</Properties>
</file>